
<file path=[Content_Types].xml><?xml version="1.0" encoding="utf-8"?>
<Types xmlns="http://schemas.openxmlformats.org/package/2006/content-types"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notesMasterIdLst>
    <p:notesMasterId r:id="rId16"/>
  </p:notesMasterIdLst>
  <p:sldIdLst>
    <p:sldId id="256" r:id="rId2"/>
    <p:sldId id="257" r:id="rId3"/>
    <p:sldId id="259" r:id="rId4"/>
    <p:sldId id="260" r:id="rId5"/>
    <p:sldId id="273" r:id="rId6"/>
    <p:sldId id="263" r:id="rId7"/>
    <p:sldId id="267" r:id="rId8"/>
    <p:sldId id="264" r:id="rId9"/>
    <p:sldId id="269" r:id="rId10"/>
    <p:sldId id="265" r:id="rId11"/>
    <p:sldId id="270" r:id="rId12"/>
    <p:sldId id="266" r:id="rId13"/>
    <p:sldId id="271" r:id="rId14"/>
    <p:sldId id="272" r:id="rId15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11"/>
    <p:restoredTop sz="94674"/>
  </p:normalViewPr>
  <p:slideViewPr>
    <p:cSldViewPr snapToGrid="0" snapToObjects="1">
      <p:cViewPr varScale="1">
        <p:scale>
          <a:sx n="124" d="100"/>
          <a:sy n="124" d="100"/>
        </p:scale>
        <p:origin x="640" y="168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viewProps" Target="view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presProps" Target="presProps.xml"/><Relationship Id="rId2" Type="http://schemas.openxmlformats.org/officeDocument/2006/relationships/slide" Target="slides/slide1.xml"/><Relationship Id="rId16" Type="http://schemas.openxmlformats.org/officeDocument/2006/relationships/notesMaster" Target="notesMasters/notesMaster1.xml"/><Relationship Id="rId20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10" Type="http://schemas.openxmlformats.org/officeDocument/2006/relationships/slide" Target="slides/slide9.xml"/><Relationship Id="rId19" Type="http://schemas.openxmlformats.org/officeDocument/2006/relationships/theme" Target="theme/theme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IL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E8A92651-7EB7-4970-9A29-3319EEA0AA75}" type="datetimeFigureOut">
              <a:rPr lang="en-IL" smtClean="0"/>
              <a:t>9/13/20</a:t>
            </a:fld>
            <a:endParaRPr lang="en-IL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IL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L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IL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F8F8D1B6-1BEC-4262-816E-B50406B9C607}" type="slidenum">
              <a:rPr lang="en-IL" smtClean="0"/>
              <a:t>‹#›</a:t>
            </a:fld>
            <a:endParaRPr lang="en-IL"/>
          </a:p>
        </p:txBody>
      </p:sp>
    </p:spTree>
    <p:extLst>
      <p:ext uri="{BB962C8B-B14F-4D97-AF65-F5344CB8AC3E}">
        <p14:creationId xmlns:p14="http://schemas.microsoft.com/office/powerpoint/2010/main" val="532577287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DA48CDF-269A-504F-9892-5623864834C6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27BF420B-D9A0-6749-82FD-38372B4B3146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FCDBA3B4-79A6-BF40-A01D-1C770376ABF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D7F374F-3312-45EC-937E-A5AA29B7D759}" type="datetime1">
              <a:rPr lang="en-US" smtClean="0"/>
              <a:t>9/13/20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3D0E4973-4C9B-A64A-8CDB-A00E0DC3157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A9A86B28-DDEC-F841-A7FE-32F5691C68C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D3459C1-BC85-2248-A2BD-758E58EA01C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6825450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4A9DC40-6ECC-0746-923A-8B0F60AD391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D901D19-EA6D-C246-9C59-E7DA9E8591C1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8C84C7F9-1888-B44B-9D26-F8B410EF78B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71FD820-4DAD-44A6-99B5-F0FD5F77BF7A}" type="datetime1">
              <a:rPr lang="en-US" smtClean="0"/>
              <a:t>9/13/20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7ECF2EEE-43F6-4949-AD19-085E6E7CD65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6E4A17B2-3EFF-B546-9039-458EDC97EF0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D3459C1-BC85-2248-A2BD-758E58EA01C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7203973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07AAB24-EC40-304C-B4AB-88FE82F14AF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544004D6-C5B9-3B4D-8635-751CBB6BFAC6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811B4E82-F5DE-624D-9513-A20EC2ECD21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6AD4E51-A879-4625-AED7-81AE1C356238}" type="datetime1">
              <a:rPr lang="en-US" smtClean="0"/>
              <a:t>9/13/20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323D9332-D0CF-2C45-ACBF-D35DDEC07DD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F282F680-2931-7544-86E3-C1D4BC7D243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D3459C1-BC85-2248-A2BD-758E58EA01C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81681741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6ED07D2-8F8E-A94E-B067-3BE26BC9F58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51731293-BA99-3B44-AB30-FF504E065600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BAED627B-D18D-A243-B011-F58EADC875F7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A5FB1BED-5EE4-F141-B0E5-A32DB9DBC48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A4671DC-9A74-4187-A0DC-E36E63415DC2}" type="datetime1">
              <a:rPr lang="en-US" smtClean="0"/>
              <a:t>9/13/20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C4E2D2D0-0CC6-3542-8A0A-058A2034EC0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E02AB18F-F0D2-C348-B802-C760B88F2D1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D3459C1-BC85-2248-A2BD-758E58EA01C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38650080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7A886B0-310F-3646-9738-E7A5DEBFD07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249405E6-D886-E64A-8415-BC1B85E1E600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98164401-D788-CA47-ADEA-DF9748EAA886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85B19796-1049-BE49-89FB-D75FEC2BFB8D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A1F20631-3E9F-214D-A445-F48E088ED734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19B1481A-8C58-5245-ABA0-D46F524E3B6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219B5B2-AB36-4138-AF34-035854FB6A46}" type="datetime1">
              <a:rPr lang="en-US" smtClean="0"/>
              <a:t>9/13/20</a:t>
            </a:fld>
            <a:endParaRPr lang="en-US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2EAF65AF-685E-0947-BF53-EC0E83185F0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B8934181-69DA-3F4D-BEF6-21216D79819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D3459C1-BC85-2248-A2BD-758E58EA01C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83918953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875B14A-946E-424E-B5D6-D014F05936D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853295EE-5374-4540-BD0E-4EF45B0A34F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28AF8BF-3153-4003-B8B3-AC8C91DEF5EE}" type="datetime1">
              <a:rPr lang="en-US" smtClean="0"/>
              <a:t>9/13/20</a:t>
            </a:fld>
            <a:endParaRPr lang="en-US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911F68D0-4F3D-8E40-A380-C62B886B0FF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31682446-85C3-8844-85F1-F09A70F1D54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D3459C1-BC85-2248-A2BD-758E58EA01C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47309158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2A79F3F9-0E59-324F-B706-CBBB4DB8C48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FB95019-F3CD-4001-9C91-00B8AA5A270C}" type="datetime1">
              <a:rPr lang="en-US" smtClean="0"/>
              <a:t>9/13/20</a:t>
            </a:fld>
            <a:endParaRPr lang="en-US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A7467E0C-5FF2-504B-9768-046725A1687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AAF57A44-2D7A-E644-AD4B-B1BEB7324E8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D3459C1-BC85-2248-A2BD-758E58EA01C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97201291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E92DAC0-A881-724F-B5FF-4F3F2D610B9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7DECD3F7-F3E7-1042-AF21-998195315E2F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20770430-8507-0047-987B-DB2A9AEDC8DB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D47CF4D7-EE91-4448-AE90-5E73637B2E2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9CCE301-1352-4A2A-8231-325BBE6CF831}" type="datetime1">
              <a:rPr lang="en-US" smtClean="0"/>
              <a:t>9/13/20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C366BB2B-E642-7A4A-A462-8D17F164F09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66637581-5A6C-F142-9CE2-38B064833E7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D3459C1-BC85-2248-A2BD-758E58EA01C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5145830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4E4E8C8-0F7A-3F47-B81C-FC017008EBE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849BDD14-A291-1F4A-8936-758740D469D9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7BFC64D9-17F0-EA41-93F2-4ED30336F93B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D24E21D1-3203-A54F-884E-F2E46CFC52A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17E4CBD-9B2D-4AA2-811E-0739272FDAA0}" type="datetime1">
              <a:rPr lang="en-US" smtClean="0"/>
              <a:t>9/13/20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1289BBD0-CC2C-8E4C-902D-FF6AB53F00E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E918590C-5511-E143-823E-5A62B2617CC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D3459C1-BC85-2248-A2BD-758E58EA01C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02261170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EE842DD-77D8-B042-B993-4D05B56E70F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22B5E543-9511-0947-948D-1493D2D1F8E6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E7512AB1-21D2-7242-BA0E-818913FB66A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8CF8433-FAD6-45E0-9312-40AB1D3C6620}" type="datetime1">
              <a:rPr lang="en-US" smtClean="0"/>
              <a:t>9/13/20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93B26E07-30A1-5340-95E5-6EA4418BDE0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27E96F7E-E9BC-F44E-BBF5-2D3C37A0092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D3459C1-BC85-2248-A2BD-758E58EA01C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81276507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52C39B15-599E-AF4C-8C6D-32D257FB6CDD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36B7AEE1-E66F-FF4E-A15D-90B5B6128EB1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CAA21D16-1F07-C74C-B847-FB90F428596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31900F5-FBE3-4C91-ACB2-65855C37FD0D}" type="datetime1">
              <a:rPr lang="en-US" smtClean="0"/>
              <a:t>9/13/20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E0FB9B8D-8232-8C43-9C2A-B9F196F0B04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4D8C062B-878E-E042-8FE4-8DDE548252B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D3459C1-BC85-2248-A2BD-758E58EA01C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83194155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F5478800-F37F-A049-B79C-A68215C1563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2C32F59C-ABD8-1F4D-93AE-96CF07E2C00C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74A53F58-C617-DB4C-B3A9-B4F2CBF480A3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DAC510FD-083A-43FF-81AD-A04F75F229EA}" type="datetime1">
              <a:rPr lang="en-US" smtClean="0"/>
              <a:t>9/13/20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D627601D-CC9E-A24D-9296-37AE06E2C831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FDCB8611-4F10-504F-846F-854BCD0D0C1B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FD3459C1-BC85-2248-A2BD-758E58EA01C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02734186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hf hdr="0" ftr="0" dt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" name="Rectangle 22">
            <a:extLst>
              <a:ext uri="{FF2B5EF4-FFF2-40B4-BE49-F238E27FC236}">
                <a16:creationId xmlns:a16="http://schemas.microsoft.com/office/drawing/2014/main" id="{8CA06CD6-90CA-4C45-856C-6771339E1E22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 bwMode="ltGray">
          <a:xfrm>
            <a:off x="321564" y="320040"/>
            <a:ext cx="11548872" cy="6217920"/>
          </a:xfrm>
          <a:prstGeom prst="rect">
            <a:avLst/>
          </a:prstGeom>
          <a:solidFill>
            <a:schemeClr val="tx1">
              <a:alpha val="10000"/>
            </a:schemeClr>
          </a:solidFill>
          <a:ln w="127000" cap="sq" cmpd="thinThick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D94A2F75-B57C-7A4B-B153-7408983AA989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838199" y="963507"/>
            <a:ext cx="3713243" cy="4930986"/>
          </a:xfrm>
        </p:spPr>
        <p:txBody>
          <a:bodyPr vert="horz" lIns="91440" tIns="45720" rIns="91440" bIns="45720" rtlCol="0" anchor="ctr">
            <a:normAutofit/>
          </a:bodyPr>
          <a:lstStyle/>
          <a:p>
            <a:pPr algn="l"/>
            <a:br>
              <a:rPr lang="en-US" sz="3700" b="1" kern="1200" dirty="0">
                <a:solidFill>
                  <a:schemeClr val="accent1"/>
                </a:solidFill>
                <a:latin typeface="+mj-lt"/>
                <a:ea typeface="+mj-ea"/>
                <a:cs typeface="+mj-cs"/>
              </a:rPr>
            </a:br>
            <a:br>
              <a:rPr lang="en-US" sz="3700" b="1" kern="1200" dirty="0">
                <a:solidFill>
                  <a:schemeClr val="accent1"/>
                </a:solidFill>
                <a:latin typeface="+mj-lt"/>
                <a:ea typeface="+mj-ea"/>
                <a:cs typeface="+mj-cs"/>
              </a:rPr>
            </a:br>
            <a:r>
              <a:rPr lang="en-US" sz="3700" b="1" kern="1200" dirty="0">
                <a:solidFill>
                  <a:schemeClr val="accent1"/>
                </a:solidFill>
                <a:latin typeface="+mj-lt"/>
                <a:ea typeface="+mj-ea"/>
                <a:cs typeface="+mj-cs"/>
              </a:rPr>
              <a:t>Improving Compliance with Labor Laws: The Role of Courts</a:t>
            </a:r>
            <a:br>
              <a:rPr lang="en-US" sz="3700" kern="1200" dirty="0">
                <a:solidFill>
                  <a:schemeClr val="accent1"/>
                </a:solidFill>
                <a:latin typeface="+mj-lt"/>
                <a:ea typeface="+mj-ea"/>
                <a:cs typeface="+mj-cs"/>
              </a:rPr>
            </a:br>
            <a:r>
              <a:rPr lang="en-US" sz="3700" b="1" kern="1200" dirty="0">
                <a:solidFill>
                  <a:schemeClr val="accent1"/>
                </a:solidFill>
                <a:latin typeface="+mj-lt"/>
                <a:ea typeface="+mj-ea"/>
                <a:cs typeface="+mj-cs"/>
              </a:rPr>
              <a:t> </a:t>
            </a:r>
            <a:br>
              <a:rPr lang="en-US" sz="3700" kern="1200" dirty="0">
                <a:solidFill>
                  <a:schemeClr val="accent1"/>
                </a:solidFill>
                <a:latin typeface="+mj-lt"/>
                <a:ea typeface="+mj-ea"/>
                <a:cs typeface="+mj-cs"/>
              </a:rPr>
            </a:br>
            <a:endParaRPr lang="en-US" sz="3700" kern="1200" dirty="0">
              <a:solidFill>
                <a:schemeClr val="accent1"/>
              </a:solidFill>
              <a:latin typeface="+mj-lt"/>
              <a:ea typeface="+mj-ea"/>
              <a:cs typeface="+mj-cs"/>
            </a:endParaRPr>
          </a:p>
        </p:txBody>
      </p:sp>
      <p:cxnSp>
        <p:nvCxnSpPr>
          <p:cNvPr id="25" name="Straight Connector 24">
            <a:extLst>
              <a:ext uri="{FF2B5EF4-FFF2-40B4-BE49-F238E27FC236}">
                <a16:creationId xmlns:a16="http://schemas.microsoft.com/office/drawing/2014/main" id="{5021601D-2758-4B15-A31C-FDA184C51B3A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CxnSpPr>
            <a:cxnSpLocks noGrp="1" noRot="1" noChangeAspect="1" noMove="1" noResize="1" noEditPoints="1" noAdjustHandles="1" noChangeArrowheads="1" noChangeShapeType="1"/>
          </p:cNvCxn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CxnSpPr>
        <p:spPr>
          <a:xfrm>
            <a:off x="4654296" y="2057400"/>
            <a:ext cx="0" cy="2743200"/>
          </a:xfrm>
          <a:prstGeom prst="line">
            <a:avLst/>
          </a:prstGeom>
          <a:ln w="19050">
            <a:solidFill>
              <a:schemeClr val="tx1">
                <a:lumMod val="85000"/>
                <a:lumOff val="1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" name="Subtitle 2">
            <a:extLst>
              <a:ext uri="{FF2B5EF4-FFF2-40B4-BE49-F238E27FC236}">
                <a16:creationId xmlns:a16="http://schemas.microsoft.com/office/drawing/2014/main" id="{1D1DAAF5-27BD-DD44-9DDF-B736BD59B53B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4976030" y="963507"/>
            <a:ext cx="6250940" cy="2304627"/>
          </a:xfrm>
        </p:spPr>
        <p:txBody>
          <a:bodyPr vert="horz" lIns="91440" tIns="45720" rIns="91440" bIns="45720" rtlCol="0" anchor="b">
            <a:normAutofit/>
          </a:bodyPr>
          <a:lstStyle/>
          <a:p>
            <a:pPr algn="l"/>
            <a:r>
              <a:rPr lang="en-US" sz="2000" dirty="0"/>
              <a:t>Guy Davidov </a:t>
            </a:r>
          </a:p>
          <a:p>
            <a:pPr algn="l"/>
            <a:r>
              <a:rPr lang="en-US" sz="2000" dirty="0"/>
              <a:t>Hebrew University of Jerusalem</a:t>
            </a:r>
          </a:p>
        </p:txBody>
      </p:sp>
      <p:sp>
        <p:nvSpPr>
          <p:cNvPr id="4" name="Subtitle 2">
            <a:extLst>
              <a:ext uri="{FF2B5EF4-FFF2-40B4-BE49-F238E27FC236}">
                <a16:creationId xmlns:a16="http://schemas.microsoft.com/office/drawing/2014/main" id="{8B13B9C8-76D8-3241-8E8C-DCD155CBDA0A}"/>
              </a:ext>
            </a:extLst>
          </p:cNvPr>
          <p:cNvSpPr txBox="1">
            <a:spLocks/>
          </p:cNvSpPr>
          <p:nvPr/>
        </p:nvSpPr>
        <p:spPr>
          <a:xfrm>
            <a:off x="4976030" y="3589866"/>
            <a:ext cx="6250940" cy="230462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ctr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l"/>
            <a:r>
              <a:rPr lang="en-US" sz="2000" dirty="0"/>
              <a:t>Edo Eshet</a:t>
            </a:r>
          </a:p>
          <a:p>
            <a:pPr algn="l"/>
            <a:r>
              <a:rPr lang="en-US" sz="2000" dirty="0"/>
              <a:t>Sapir Academic College Israel</a:t>
            </a:r>
          </a:p>
        </p:txBody>
      </p:sp>
    </p:spTree>
    <p:extLst>
      <p:ext uri="{BB962C8B-B14F-4D97-AF65-F5344CB8AC3E}">
        <p14:creationId xmlns:p14="http://schemas.microsoft.com/office/powerpoint/2010/main" val="455203046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068FEAA-0172-9845-B326-0328EBC309D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653363" y="365760"/>
            <a:ext cx="9367203" cy="1188720"/>
          </a:xfrm>
        </p:spPr>
        <p:txBody>
          <a:bodyPr>
            <a:normAutofit/>
          </a:bodyPr>
          <a:lstStyle/>
          <a:p>
            <a:r>
              <a:rPr lang="en-US" dirty="0"/>
              <a:t>Introduction </a:t>
            </a:r>
            <a:endParaRPr lang="en-US"/>
          </a:p>
        </p:txBody>
      </p:sp>
      <p:sp>
        <p:nvSpPr>
          <p:cNvPr id="17" name="Freeform: Shape 16">
            <a:extLst>
              <a:ext uri="{FF2B5EF4-FFF2-40B4-BE49-F238E27FC236}">
                <a16:creationId xmlns:a16="http://schemas.microsoft.com/office/drawing/2014/main" id="{7CB4857B-ED7C-444D-9F04-2F885114A1C2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1" y="0"/>
            <a:ext cx="1764099" cy="1558212"/>
          </a:xfrm>
          <a:custGeom>
            <a:avLst/>
            <a:gdLst>
              <a:gd name="connsiteX0" fmla="*/ 0 w 1764099"/>
              <a:gd name="connsiteY0" fmla="*/ 0 h 1558212"/>
              <a:gd name="connsiteX1" fmla="*/ 1764099 w 1764099"/>
              <a:gd name="connsiteY1" fmla="*/ 0 h 1558212"/>
              <a:gd name="connsiteX2" fmla="*/ 1042087 w 1764099"/>
              <a:gd name="connsiteY2" fmla="*/ 1558212 h 1558212"/>
              <a:gd name="connsiteX3" fmla="*/ 0 w 1764099"/>
              <a:gd name="connsiteY3" fmla="*/ 1558212 h 155821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1764099" h="1558212">
                <a:moveTo>
                  <a:pt x="0" y="0"/>
                </a:moveTo>
                <a:lnTo>
                  <a:pt x="1764099" y="0"/>
                </a:lnTo>
                <a:lnTo>
                  <a:pt x="1042087" y="1558212"/>
                </a:lnTo>
                <a:lnTo>
                  <a:pt x="0" y="1558212"/>
                </a:lnTo>
                <a:close/>
              </a:path>
            </a:pathLst>
          </a:custGeom>
          <a:solidFill>
            <a:schemeClr val="accent4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19" name="Freeform: Shape 18">
            <a:extLst>
              <a:ext uri="{FF2B5EF4-FFF2-40B4-BE49-F238E27FC236}">
                <a16:creationId xmlns:a16="http://schemas.microsoft.com/office/drawing/2014/main" id="{D18046FB-44EA-4FD8-A585-EA09A319B2D0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1" y="1691640"/>
            <a:ext cx="12191999" cy="5166360"/>
          </a:xfrm>
          <a:custGeom>
            <a:avLst/>
            <a:gdLst>
              <a:gd name="connsiteX0" fmla="*/ 0 w 12191999"/>
              <a:gd name="connsiteY0" fmla="*/ 0 h 5166360"/>
              <a:gd name="connsiteX1" fmla="*/ 1822388 w 12191999"/>
              <a:gd name="connsiteY1" fmla="*/ 0 h 5166360"/>
              <a:gd name="connsiteX2" fmla="*/ 6468290 w 12191999"/>
              <a:gd name="connsiteY2" fmla="*/ 0 h 5166360"/>
              <a:gd name="connsiteX3" fmla="*/ 7796394 w 12191999"/>
              <a:gd name="connsiteY3" fmla="*/ 0 h 5166360"/>
              <a:gd name="connsiteX4" fmla="*/ 8376834 w 12191999"/>
              <a:gd name="connsiteY4" fmla="*/ 0 h 5166360"/>
              <a:gd name="connsiteX5" fmla="*/ 9704938 w 12191999"/>
              <a:gd name="connsiteY5" fmla="*/ 0 h 5166360"/>
              <a:gd name="connsiteX6" fmla="*/ 9704938 w 12191999"/>
              <a:gd name="connsiteY6" fmla="*/ 2 h 5166360"/>
              <a:gd name="connsiteX7" fmla="*/ 10283456 w 12191999"/>
              <a:gd name="connsiteY7" fmla="*/ 2 h 5166360"/>
              <a:gd name="connsiteX8" fmla="*/ 10863897 w 12191999"/>
              <a:gd name="connsiteY8" fmla="*/ 2 h 5166360"/>
              <a:gd name="connsiteX9" fmla="*/ 12191999 w 12191999"/>
              <a:gd name="connsiteY9" fmla="*/ 2 h 5166360"/>
              <a:gd name="connsiteX10" fmla="*/ 12191999 w 12191999"/>
              <a:gd name="connsiteY10" fmla="*/ 5166360 h 5166360"/>
              <a:gd name="connsiteX11" fmla="*/ 0 w 12191999"/>
              <a:gd name="connsiteY11" fmla="*/ 5166360 h 5166360"/>
              <a:gd name="connsiteX12" fmla="*/ 0 w 12191999"/>
              <a:gd name="connsiteY12" fmla="*/ 2604436 h 5166360"/>
              <a:gd name="connsiteX13" fmla="*/ 862341 w 12191999"/>
              <a:gd name="connsiteY13" fmla="*/ 743371 h 5166360"/>
              <a:gd name="connsiteX14" fmla="*/ 0 w 12191999"/>
              <a:gd name="connsiteY14" fmla="*/ 743371 h 5166360"/>
              <a:gd name="connsiteX15" fmla="*/ 0 w 12191999"/>
              <a:gd name="connsiteY15" fmla="*/ 742508 h 5166360"/>
              <a:gd name="connsiteX16" fmla="*/ 92826 w 12191999"/>
              <a:gd name="connsiteY16" fmla="*/ 742508 h 5166360"/>
              <a:gd name="connsiteX17" fmla="*/ 406486 w 12191999"/>
              <a:gd name="connsiteY17" fmla="*/ 742508 h 5166360"/>
              <a:gd name="connsiteX18" fmla="*/ 406486 w 12191999"/>
              <a:gd name="connsiteY18" fmla="*/ 742507 h 5166360"/>
              <a:gd name="connsiteX19" fmla="*/ 862741 w 12191999"/>
              <a:gd name="connsiteY19" fmla="*/ 742507 h 5166360"/>
              <a:gd name="connsiteX20" fmla="*/ 1206388 w 12191999"/>
              <a:gd name="connsiteY20" fmla="*/ 864 h 5166360"/>
              <a:gd name="connsiteX21" fmla="*/ 748500 w 12191999"/>
              <a:gd name="connsiteY21" fmla="*/ 864 h 5166360"/>
              <a:gd name="connsiteX22" fmla="*/ 0 w 12191999"/>
              <a:gd name="connsiteY22" fmla="*/ 864 h 516636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</a:cxnLst>
            <a:rect l="l" t="t" r="r" b="b"/>
            <a:pathLst>
              <a:path w="12191999" h="5166360">
                <a:moveTo>
                  <a:pt x="0" y="0"/>
                </a:moveTo>
                <a:lnTo>
                  <a:pt x="1822388" y="0"/>
                </a:lnTo>
                <a:lnTo>
                  <a:pt x="6468290" y="0"/>
                </a:lnTo>
                <a:lnTo>
                  <a:pt x="7796394" y="0"/>
                </a:lnTo>
                <a:lnTo>
                  <a:pt x="8376834" y="0"/>
                </a:lnTo>
                <a:lnTo>
                  <a:pt x="9704938" y="0"/>
                </a:lnTo>
                <a:lnTo>
                  <a:pt x="9704938" y="2"/>
                </a:lnTo>
                <a:lnTo>
                  <a:pt x="10283456" y="2"/>
                </a:lnTo>
                <a:lnTo>
                  <a:pt x="10863897" y="2"/>
                </a:lnTo>
                <a:lnTo>
                  <a:pt x="12191999" y="2"/>
                </a:lnTo>
                <a:lnTo>
                  <a:pt x="12191999" y="5166360"/>
                </a:lnTo>
                <a:lnTo>
                  <a:pt x="0" y="5166360"/>
                </a:lnTo>
                <a:lnTo>
                  <a:pt x="0" y="2604436"/>
                </a:lnTo>
                <a:lnTo>
                  <a:pt x="862341" y="743371"/>
                </a:lnTo>
                <a:lnTo>
                  <a:pt x="0" y="743371"/>
                </a:lnTo>
                <a:lnTo>
                  <a:pt x="0" y="742508"/>
                </a:lnTo>
                <a:lnTo>
                  <a:pt x="92826" y="742508"/>
                </a:lnTo>
                <a:lnTo>
                  <a:pt x="406486" y="742508"/>
                </a:lnTo>
                <a:lnTo>
                  <a:pt x="406486" y="742507"/>
                </a:lnTo>
                <a:lnTo>
                  <a:pt x="862741" y="742507"/>
                </a:lnTo>
                <a:lnTo>
                  <a:pt x="1206388" y="864"/>
                </a:lnTo>
                <a:lnTo>
                  <a:pt x="748500" y="864"/>
                </a:lnTo>
                <a:lnTo>
                  <a:pt x="0" y="864"/>
                </a:lnTo>
                <a:close/>
              </a:path>
            </a:pathLst>
          </a:custGeom>
          <a:solidFill>
            <a:srgbClr val="A6A6A6">
              <a:alpha val="49804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21" name="Freeform: Shape 20">
            <a:extLst>
              <a:ext uri="{FF2B5EF4-FFF2-40B4-BE49-F238E27FC236}">
                <a16:creationId xmlns:a16="http://schemas.microsoft.com/office/drawing/2014/main" id="{479F5F2B-8B58-4140-AE6A-51F6C67B18D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1691641"/>
            <a:ext cx="971654" cy="2096979"/>
          </a:xfrm>
          <a:custGeom>
            <a:avLst/>
            <a:gdLst>
              <a:gd name="connsiteX0" fmla="*/ 0 w 971654"/>
              <a:gd name="connsiteY0" fmla="*/ 0 h 2096979"/>
              <a:gd name="connsiteX1" fmla="*/ 971654 w 971654"/>
              <a:gd name="connsiteY1" fmla="*/ 0 h 2096979"/>
              <a:gd name="connsiteX2" fmla="*/ 0 w 971654"/>
              <a:gd name="connsiteY2" fmla="*/ 2096979 h 2096979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</a:cxnLst>
            <a:rect l="l" t="t" r="r" b="b"/>
            <a:pathLst>
              <a:path w="971654" h="2096979">
                <a:moveTo>
                  <a:pt x="0" y="0"/>
                </a:moveTo>
                <a:lnTo>
                  <a:pt x="971654" y="0"/>
                </a:lnTo>
                <a:lnTo>
                  <a:pt x="0" y="2096979"/>
                </a:lnTo>
                <a:close/>
              </a:path>
            </a:pathLst>
          </a:custGeom>
          <a:solidFill>
            <a:srgbClr val="40404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DBF537AB-E1F4-FD4B-8B63-9D0514458F0F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653363" y="2176272"/>
            <a:ext cx="9367204" cy="4041648"/>
          </a:xfrm>
        </p:spPr>
        <p:txBody>
          <a:bodyPr anchor="t">
            <a:normAutofit/>
          </a:bodyPr>
          <a:lstStyle/>
          <a:p>
            <a:r>
              <a:rPr lang="en-US" sz="2400" dirty="0"/>
              <a:t>Enforcement of </a:t>
            </a:r>
            <a:r>
              <a:rPr lang="en-US" sz="2400" dirty="0" err="1"/>
              <a:t>labour</a:t>
            </a:r>
            <a:r>
              <a:rPr lang="en-US" sz="2400" dirty="0"/>
              <a:t> laws is inherently challenging – and crucial</a:t>
            </a:r>
          </a:p>
          <a:p>
            <a:r>
              <a:rPr lang="en-US" sz="2400" dirty="0"/>
              <a:t>Focus on compliance vs. focus on enforcement</a:t>
            </a:r>
          </a:p>
          <a:p>
            <a:r>
              <a:rPr lang="en-US" sz="2400" dirty="0"/>
              <a:t>We focus on the </a:t>
            </a:r>
            <a:r>
              <a:rPr lang="en-US" sz="2400" i="1" dirty="0"/>
              <a:t>role of courts </a:t>
            </a:r>
            <a:r>
              <a:rPr lang="en-US" sz="2400" dirty="0"/>
              <a:t>in inducing compliance</a:t>
            </a:r>
          </a:p>
          <a:p>
            <a:r>
              <a:rPr lang="en-US" sz="2400" dirty="0"/>
              <a:t>Not the most important aspect, but certainly the least explored!</a:t>
            </a:r>
          </a:p>
          <a:p>
            <a:r>
              <a:rPr lang="en-US" sz="2400" dirty="0"/>
              <a:t>We show that courts are already taking steps to improve compliance</a:t>
            </a:r>
          </a:p>
          <a:p>
            <a:r>
              <a:rPr lang="en-US" sz="2400" dirty="0"/>
              <a:t>We argue that they should do so more explicitly and systematically</a:t>
            </a:r>
          </a:p>
          <a:p>
            <a:r>
              <a:rPr lang="en-US" sz="2400" dirty="0"/>
              <a:t>Theories of compliance should be used to guide these efforts</a:t>
            </a:r>
          </a:p>
          <a:p>
            <a:r>
              <a:rPr lang="en-US" sz="2400" dirty="0"/>
              <a:t>Examples from Israeli case-law are used to support the argument</a:t>
            </a:r>
          </a:p>
          <a:p>
            <a:endParaRPr lang="en-US" sz="2400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71E96804-8AD5-4375-AF2D-6E136024ED4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D3459C1-BC85-2248-A2BD-758E58EA01C0}" type="slidenum">
              <a:rPr lang="en-US" smtClean="0"/>
              <a:t>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03182604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B55B980-D3D1-4F4B-9318-78EC864CBF7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653363" y="365760"/>
            <a:ext cx="9367203" cy="1188720"/>
          </a:xfrm>
        </p:spPr>
        <p:txBody>
          <a:bodyPr>
            <a:normAutofit/>
          </a:bodyPr>
          <a:lstStyle/>
          <a:p>
            <a:pPr defTabSz="914400" rtl="1" eaLnBrk="1" latinLnBrk="0" hangingPunct="1">
              <a:spcBef>
                <a:spcPct val="0"/>
              </a:spcBef>
              <a:buNone/>
            </a:pPr>
            <a:r>
              <a:rPr lang="en-US" dirty="0"/>
              <a:t>Shaping the Law to Induce Compliance</a:t>
            </a:r>
          </a:p>
        </p:txBody>
      </p:sp>
      <p:sp>
        <p:nvSpPr>
          <p:cNvPr id="8" name="Freeform: Shape 7">
            <a:extLst>
              <a:ext uri="{FF2B5EF4-FFF2-40B4-BE49-F238E27FC236}">
                <a16:creationId xmlns:a16="http://schemas.microsoft.com/office/drawing/2014/main" id="{7CB4857B-ED7C-444D-9F04-2F885114A1C2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1" y="0"/>
            <a:ext cx="1764099" cy="1558212"/>
          </a:xfrm>
          <a:custGeom>
            <a:avLst/>
            <a:gdLst>
              <a:gd name="connsiteX0" fmla="*/ 0 w 1764099"/>
              <a:gd name="connsiteY0" fmla="*/ 0 h 1558212"/>
              <a:gd name="connsiteX1" fmla="*/ 1764099 w 1764099"/>
              <a:gd name="connsiteY1" fmla="*/ 0 h 1558212"/>
              <a:gd name="connsiteX2" fmla="*/ 1042087 w 1764099"/>
              <a:gd name="connsiteY2" fmla="*/ 1558212 h 1558212"/>
              <a:gd name="connsiteX3" fmla="*/ 0 w 1764099"/>
              <a:gd name="connsiteY3" fmla="*/ 1558212 h 155821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1764099" h="1558212">
                <a:moveTo>
                  <a:pt x="0" y="0"/>
                </a:moveTo>
                <a:lnTo>
                  <a:pt x="1764099" y="0"/>
                </a:lnTo>
                <a:lnTo>
                  <a:pt x="1042087" y="1558212"/>
                </a:lnTo>
                <a:lnTo>
                  <a:pt x="0" y="1558212"/>
                </a:lnTo>
                <a:close/>
              </a:path>
            </a:pathLst>
          </a:custGeom>
          <a:solidFill>
            <a:schemeClr val="accent4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10" name="Freeform: Shape 9">
            <a:extLst>
              <a:ext uri="{FF2B5EF4-FFF2-40B4-BE49-F238E27FC236}">
                <a16:creationId xmlns:a16="http://schemas.microsoft.com/office/drawing/2014/main" id="{D18046FB-44EA-4FD8-A585-EA09A319B2D0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1" y="1691640"/>
            <a:ext cx="12191999" cy="5166360"/>
          </a:xfrm>
          <a:custGeom>
            <a:avLst/>
            <a:gdLst>
              <a:gd name="connsiteX0" fmla="*/ 0 w 12191999"/>
              <a:gd name="connsiteY0" fmla="*/ 0 h 5166360"/>
              <a:gd name="connsiteX1" fmla="*/ 1822388 w 12191999"/>
              <a:gd name="connsiteY1" fmla="*/ 0 h 5166360"/>
              <a:gd name="connsiteX2" fmla="*/ 6468290 w 12191999"/>
              <a:gd name="connsiteY2" fmla="*/ 0 h 5166360"/>
              <a:gd name="connsiteX3" fmla="*/ 7796394 w 12191999"/>
              <a:gd name="connsiteY3" fmla="*/ 0 h 5166360"/>
              <a:gd name="connsiteX4" fmla="*/ 8376834 w 12191999"/>
              <a:gd name="connsiteY4" fmla="*/ 0 h 5166360"/>
              <a:gd name="connsiteX5" fmla="*/ 9704938 w 12191999"/>
              <a:gd name="connsiteY5" fmla="*/ 0 h 5166360"/>
              <a:gd name="connsiteX6" fmla="*/ 9704938 w 12191999"/>
              <a:gd name="connsiteY6" fmla="*/ 2 h 5166360"/>
              <a:gd name="connsiteX7" fmla="*/ 10283456 w 12191999"/>
              <a:gd name="connsiteY7" fmla="*/ 2 h 5166360"/>
              <a:gd name="connsiteX8" fmla="*/ 10863897 w 12191999"/>
              <a:gd name="connsiteY8" fmla="*/ 2 h 5166360"/>
              <a:gd name="connsiteX9" fmla="*/ 12191999 w 12191999"/>
              <a:gd name="connsiteY9" fmla="*/ 2 h 5166360"/>
              <a:gd name="connsiteX10" fmla="*/ 12191999 w 12191999"/>
              <a:gd name="connsiteY10" fmla="*/ 5166360 h 5166360"/>
              <a:gd name="connsiteX11" fmla="*/ 0 w 12191999"/>
              <a:gd name="connsiteY11" fmla="*/ 5166360 h 5166360"/>
              <a:gd name="connsiteX12" fmla="*/ 0 w 12191999"/>
              <a:gd name="connsiteY12" fmla="*/ 2604436 h 5166360"/>
              <a:gd name="connsiteX13" fmla="*/ 862341 w 12191999"/>
              <a:gd name="connsiteY13" fmla="*/ 743371 h 5166360"/>
              <a:gd name="connsiteX14" fmla="*/ 0 w 12191999"/>
              <a:gd name="connsiteY14" fmla="*/ 743371 h 5166360"/>
              <a:gd name="connsiteX15" fmla="*/ 0 w 12191999"/>
              <a:gd name="connsiteY15" fmla="*/ 742508 h 5166360"/>
              <a:gd name="connsiteX16" fmla="*/ 92826 w 12191999"/>
              <a:gd name="connsiteY16" fmla="*/ 742508 h 5166360"/>
              <a:gd name="connsiteX17" fmla="*/ 406486 w 12191999"/>
              <a:gd name="connsiteY17" fmla="*/ 742508 h 5166360"/>
              <a:gd name="connsiteX18" fmla="*/ 406486 w 12191999"/>
              <a:gd name="connsiteY18" fmla="*/ 742507 h 5166360"/>
              <a:gd name="connsiteX19" fmla="*/ 862741 w 12191999"/>
              <a:gd name="connsiteY19" fmla="*/ 742507 h 5166360"/>
              <a:gd name="connsiteX20" fmla="*/ 1206388 w 12191999"/>
              <a:gd name="connsiteY20" fmla="*/ 864 h 5166360"/>
              <a:gd name="connsiteX21" fmla="*/ 748500 w 12191999"/>
              <a:gd name="connsiteY21" fmla="*/ 864 h 5166360"/>
              <a:gd name="connsiteX22" fmla="*/ 0 w 12191999"/>
              <a:gd name="connsiteY22" fmla="*/ 864 h 516636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</a:cxnLst>
            <a:rect l="l" t="t" r="r" b="b"/>
            <a:pathLst>
              <a:path w="12191999" h="5166360">
                <a:moveTo>
                  <a:pt x="0" y="0"/>
                </a:moveTo>
                <a:lnTo>
                  <a:pt x="1822388" y="0"/>
                </a:lnTo>
                <a:lnTo>
                  <a:pt x="6468290" y="0"/>
                </a:lnTo>
                <a:lnTo>
                  <a:pt x="7796394" y="0"/>
                </a:lnTo>
                <a:lnTo>
                  <a:pt x="8376834" y="0"/>
                </a:lnTo>
                <a:lnTo>
                  <a:pt x="9704938" y="0"/>
                </a:lnTo>
                <a:lnTo>
                  <a:pt x="9704938" y="2"/>
                </a:lnTo>
                <a:lnTo>
                  <a:pt x="10283456" y="2"/>
                </a:lnTo>
                <a:lnTo>
                  <a:pt x="10863897" y="2"/>
                </a:lnTo>
                <a:lnTo>
                  <a:pt x="12191999" y="2"/>
                </a:lnTo>
                <a:lnTo>
                  <a:pt x="12191999" y="5166360"/>
                </a:lnTo>
                <a:lnTo>
                  <a:pt x="0" y="5166360"/>
                </a:lnTo>
                <a:lnTo>
                  <a:pt x="0" y="2604436"/>
                </a:lnTo>
                <a:lnTo>
                  <a:pt x="862341" y="743371"/>
                </a:lnTo>
                <a:lnTo>
                  <a:pt x="0" y="743371"/>
                </a:lnTo>
                <a:lnTo>
                  <a:pt x="0" y="742508"/>
                </a:lnTo>
                <a:lnTo>
                  <a:pt x="92826" y="742508"/>
                </a:lnTo>
                <a:lnTo>
                  <a:pt x="406486" y="742508"/>
                </a:lnTo>
                <a:lnTo>
                  <a:pt x="406486" y="742507"/>
                </a:lnTo>
                <a:lnTo>
                  <a:pt x="862741" y="742507"/>
                </a:lnTo>
                <a:lnTo>
                  <a:pt x="1206388" y="864"/>
                </a:lnTo>
                <a:lnTo>
                  <a:pt x="748500" y="864"/>
                </a:lnTo>
                <a:lnTo>
                  <a:pt x="0" y="864"/>
                </a:lnTo>
                <a:close/>
              </a:path>
            </a:pathLst>
          </a:custGeom>
          <a:solidFill>
            <a:srgbClr val="A6A6A6">
              <a:alpha val="49804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12" name="Freeform: Shape 11">
            <a:extLst>
              <a:ext uri="{FF2B5EF4-FFF2-40B4-BE49-F238E27FC236}">
                <a16:creationId xmlns:a16="http://schemas.microsoft.com/office/drawing/2014/main" id="{479F5F2B-8B58-4140-AE6A-51F6C67B18D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1691641"/>
            <a:ext cx="971654" cy="2096979"/>
          </a:xfrm>
          <a:custGeom>
            <a:avLst/>
            <a:gdLst>
              <a:gd name="connsiteX0" fmla="*/ 0 w 971654"/>
              <a:gd name="connsiteY0" fmla="*/ 0 h 2096979"/>
              <a:gd name="connsiteX1" fmla="*/ 971654 w 971654"/>
              <a:gd name="connsiteY1" fmla="*/ 0 h 2096979"/>
              <a:gd name="connsiteX2" fmla="*/ 0 w 971654"/>
              <a:gd name="connsiteY2" fmla="*/ 2096979 h 2096979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</a:cxnLst>
            <a:rect l="l" t="t" r="r" b="b"/>
            <a:pathLst>
              <a:path w="971654" h="2096979">
                <a:moveTo>
                  <a:pt x="0" y="0"/>
                </a:moveTo>
                <a:lnTo>
                  <a:pt x="971654" y="0"/>
                </a:lnTo>
                <a:lnTo>
                  <a:pt x="0" y="2096979"/>
                </a:lnTo>
                <a:close/>
              </a:path>
            </a:pathLst>
          </a:custGeom>
          <a:solidFill>
            <a:srgbClr val="40404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B0FAB19-D1CD-5345-ADBC-D79A2083626E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653363" y="2176272"/>
            <a:ext cx="9367204" cy="4041648"/>
          </a:xfrm>
        </p:spPr>
        <p:txBody>
          <a:bodyPr anchor="t">
            <a:normAutofit/>
          </a:bodyPr>
          <a:lstStyle/>
          <a:p>
            <a:r>
              <a:rPr lang="en-US" sz="2400" dirty="0"/>
              <a:t>To ensure compliance, we need employers to:</a:t>
            </a:r>
          </a:p>
          <a:p>
            <a:pPr lvl="1"/>
            <a:r>
              <a:rPr lang="en-US" dirty="0"/>
              <a:t>Be aware of the law and understand it</a:t>
            </a:r>
          </a:p>
          <a:p>
            <a:pPr lvl="1"/>
            <a:r>
              <a:rPr lang="en-US" dirty="0"/>
              <a:t>Acknowledge that certain actions violate the law (and are immoral)</a:t>
            </a:r>
          </a:p>
          <a:p>
            <a:pPr lvl="1"/>
            <a:r>
              <a:rPr lang="en-US" dirty="0"/>
              <a:t>Be fearful of sanctions for violating the law</a:t>
            </a:r>
          </a:p>
          <a:p>
            <a:r>
              <a:rPr lang="en-US" sz="2400" dirty="0"/>
              <a:t>Feldman: ”good people” violate the law unintentionally; many are not calculative wrong doers</a:t>
            </a:r>
          </a:p>
          <a:p>
            <a:r>
              <a:rPr lang="en-US" sz="2400" dirty="0"/>
              <a:t>All three stages are necessary</a:t>
            </a:r>
          </a:p>
          <a:p>
            <a:r>
              <a:rPr lang="en-US" sz="2400" dirty="0"/>
              <a:t>Three main bodies of literature help to explain them: economic analysis (deterrence), behavioral ethics, expressive function of law</a:t>
            </a:r>
            <a:endParaRPr lang="he-IL" sz="2400" dirty="0"/>
          </a:p>
          <a:p>
            <a:endParaRPr lang="en-US" sz="2400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B1B847D1-96CC-414A-B5D4-214007E0BCB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D3459C1-BC85-2248-A2BD-758E58EA01C0}" type="slidenum">
              <a:rPr lang="en-US" smtClean="0"/>
              <a:t>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9731162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2D95C68-85F3-094B-8EA7-FB8AE87028F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653363" y="365760"/>
            <a:ext cx="9367203" cy="1188720"/>
          </a:xfrm>
        </p:spPr>
        <p:txBody>
          <a:bodyPr>
            <a:normAutofit/>
          </a:bodyPr>
          <a:lstStyle/>
          <a:p>
            <a:pPr rtl="1"/>
            <a:r>
              <a:rPr lang="en-US" dirty="0"/>
              <a:t>Compliance Theories</a:t>
            </a:r>
          </a:p>
        </p:txBody>
      </p:sp>
      <p:sp>
        <p:nvSpPr>
          <p:cNvPr id="8" name="Freeform: Shape 7">
            <a:extLst>
              <a:ext uri="{FF2B5EF4-FFF2-40B4-BE49-F238E27FC236}">
                <a16:creationId xmlns:a16="http://schemas.microsoft.com/office/drawing/2014/main" id="{7CB4857B-ED7C-444D-9F04-2F885114A1C2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1" y="0"/>
            <a:ext cx="1764099" cy="1558212"/>
          </a:xfrm>
          <a:custGeom>
            <a:avLst/>
            <a:gdLst>
              <a:gd name="connsiteX0" fmla="*/ 0 w 1764099"/>
              <a:gd name="connsiteY0" fmla="*/ 0 h 1558212"/>
              <a:gd name="connsiteX1" fmla="*/ 1764099 w 1764099"/>
              <a:gd name="connsiteY1" fmla="*/ 0 h 1558212"/>
              <a:gd name="connsiteX2" fmla="*/ 1042087 w 1764099"/>
              <a:gd name="connsiteY2" fmla="*/ 1558212 h 1558212"/>
              <a:gd name="connsiteX3" fmla="*/ 0 w 1764099"/>
              <a:gd name="connsiteY3" fmla="*/ 1558212 h 155821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1764099" h="1558212">
                <a:moveTo>
                  <a:pt x="0" y="0"/>
                </a:moveTo>
                <a:lnTo>
                  <a:pt x="1764099" y="0"/>
                </a:lnTo>
                <a:lnTo>
                  <a:pt x="1042087" y="1558212"/>
                </a:lnTo>
                <a:lnTo>
                  <a:pt x="0" y="1558212"/>
                </a:lnTo>
                <a:close/>
              </a:path>
            </a:pathLst>
          </a:custGeom>
          <a:solidFill>
            <a:schemeClr val="accent4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10" name="Freeform: Shape 9">
            <a:extLst>
              <a:ext uri="{FF2B5EF4-FFF2-40B4-BE49-F238E27FC236}">
                <a16:creationId xmlns:a16="http://schemas.microsoft.com/office/drawing/2014/main" id="{D18046FB-44EA-4FD8-A585-EA09A319B2D0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1" y="1691640"/>
            <a:ext cx="12191999" cy="5166360"/>
          </a:xfrm>
          <a:custGeom>
            <a:avLst/>
            <a:gdLst>
              <a:gd name="connsiteX0" fmla="*/ 0 w 12191999"/>
              <a:gd name="connsiteY0" fmla="*/ 0 h 5166360"/>
              <a:gd name="connsiteX1" fmla="*/ 1822388 w 12191999"/>
              <a:gd name="connsiteY1" fmla="*/ 0 h 5166360"/>
              <a:gd name="connsiteX2" fmla="*/ 6468290 w 12191999"/>
              <a:gd name="connsiteY2" fmla="*/ 0 h 5166360"/>
              <a:gd name="connsiteX3" fmla="*/ 7796394 w 12191999"/>
              <a:gd name="connsiteY3" fmla="*/ 0 h 5166360"/>
              <a:gd name="connsiteX4" fmla="*/ 8376834 w 12191999"/>
              <a:gd name="connsiteY4" fmla="*/ 0 h 5166360"/>
              <a:gd name="connsiteX5" fmla="*/ 9704938 w 12191999"/>
              <a:gd name="connsiteY5" fmla="*/ 0 h 5166360"/>
              <a:gd name="connsiteX6" fmla="*/ 9704938 w 12191999"/>
              <a:gd name="connsiteY6" fmla="*/ 2 h 5166360"/>
              <a:gd name="connsiteX7" fmla="*/ 10283456 w 12191999"/>
              <a:gd name="connsiteY7" fmla="*/ 2 h 5166360"/>
              <a:gd name="connsiteX8" fmla="*/ 10863897 w 12191999"/>
              <a:gd name="connsiteY8" fmla="*/ 2 h 5166360"/>
              <a:gd name="connsiteX9" fmla="*/ 12191999 w 12191999"/>
              <a:gd name="connsiteY9" fmla="*/ 2 h 5166360"/>
              <a:gd name="connsiteX10" fmla="*/ 12191999 w 12191999"/>
              <a:gd name="connsiteY10" fmla="*/ 5166360 h 5166360"/>
              <a:gd name="connsiteX11" fmla="*/ 0 w 12191999"/>
              <a:gd name="connsiteY11" fmla="*/ 5166360 h 5166360"/>
              <a:gd name="connsiteX12" fmla="*/ 0 w 12191999"/>
              <a:gd name="connsiteY12" fmla="*/ 2604436 h 5166360"/>
              <a:gd name="connsiteX13" fmla="*/ 862341 w 12191999"/>
              <a:gd name="connsiteY13" fmla="*/ 743371 h 5166360"/>
              <a:gd name="connsiteX14" fmla="*/ 0 w 12191999"/>
              <a:gd name="connsiteY14" fmla="*/ 743371 h 5166360"/>
              <a:gd name="connsiteX15" fmla="*/ 0 w 12191999"/>
              <a:gd name="connsiteY15" fmla="*/ 742508 h 5166360"/>
              <a:gd name="connsiteX16" fmla="*/ 92826 w 12191999"/>
              <a:gd name="connsiteY16" fmla="*/ 742508 h 5166360"/>
              <a:gd name="connsiteX17" fmla="*/ 406486 w 12191999"/>
              <a:gd name="connsiteY17" fmla="*/ 742508 h 5166360"/>
              <a:gd name="connsiteX18" fmla="*/ 406486 w 12191999"/>
              <a:gd name="connsiteY18" fmla="*/ 742507 h 5166360"/>
              <a:gd name="connsiteX19" fmla="*/ 862741 w 12191999"/>
              <a:gd name="connsiteY19" fmla="*/ 742507 h 5166360"/>
              <a:gd name="connsiteX20" fmla="*/ 1206388 w 12191999"/>
              <a:gd name="connsiteY20" fmla="*/ 864 h 5166360"/>
              <a:gd name="connsiteX21" fmla="*/ 748500 w 12191999"/>
              <a:gd name="connsiteY21" fmla="*/ 864 h 5166360"/>
              <a:gd name="connsiteX22" fmla="*/ 0 w 12191999"/>
              <a:gd name="connsiteY22" fmla="*/ 864 h 516636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</a:cxnLst>
            <a:rect l="l" t="t" r="r" b="b"/>
            <a:pathLst>
              <a:path w="12191999" h="5166360">
                <a:moveTo>
                  <a:pt x="0" y="0"/>
                </a:moveTo>
                <a:lnTo>
                  <a:pt x="1822388" y="0"/>
                </a:lnTo>
                <a:lnTo>
                  <a:pt x="6468290" y="0"/>
                </a:lnTo>
                <a:lnTo>
                  <a:pt x="7796394" y="0"/>
                </a:lnTo>
                <a:lnTo>
                  <a:pt x="8376834" y="0"/>
                </a:lnTo>
                <a:lnTo>
                  <a:pt x="9704938" y="0"/>
                </a:lnTo>
                <a:lnTo>
                  <a:pt x="9704938" y="2"/>
                </a:lnTo>
                <a:lnTo>
                  <a:pt x="10283456" y="2"/>
                </a:lnTo>
                <a:lnTo>
                  <a:pt x="10863897" y="2"/>
                </a:lnTo>
                <a:lnTo>
                  <a:pt x="12191999" y="2"/>
                </a:lnTo>
                <a:lnTo>
                  <a:pt x="12191999" y="5166360"/>
                </a:lnTo>
                <a:lnTo>
                  <a:pt x="0" y="5166360"/>
                </a:lnTo>
                <a:lnTo>
                  <a:pt x="0" y="2604436"/>
                </a:lnTo>
                <a:lnTo>
                  <a:pt x="862341" y="743371"/>
                </a:lnTo>
                <a:lnTo>
                  <a:pt x="0" y="743371"/>
                </a:lnTo>
                <a:lnTo>
                  <a:pt x="0" y="742508"/>
                </a:lnTo>
                <a:lnTo>
                  <a:pt x="92826" y="742508"/>
                </a:lnTo>
                <a:lnTo>
                  <a:pt x="406486" y="742508"/>
                </a:lnTo>
                <a:lnTo>
                  <a:pt x="406486" y="742507"/>
                </a:lnTo>
                <a:lnTo>
                  <a:pt x="862741" y="742507"/>
                </a:lnTo>
                <a:lnTo>
                  <a:pt x="1206388" y="864"/>
                </a:lnTo>
                <a:lnTo>
                  <a:pt x="748500" y="864"/>
                </a:lnTo>
                <a:lnTo>
                  <a:pt x="0" y="864"/>
                </a:lnTo>
                <a:close/>
              </a:path>
            </a:pathLst>
          </a:custGeom>
          <a:solidFill>
            <a:srgbClr val="A6A6A6">
              <a:alpha val="49804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12" name="Freeform: Shape 11">
            <a:extLst>
              <a:ext uri="{FF2B5EF4-FFF2-40B4-BE49-F238E27FC236}">
                <a16:creationId xmlns:a16="http://schemas.microsoft.com/office/drawing/2014/main" id="{479F5F2B-8B58-4140-AE6A-51F6C67B18D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1691641"/>
            <a:ext cx="971654" cy="2096979"/>
          </a:xfrm>
          <a:custGeom>
            <a:avLst/>
            <a:gdLst>
              <a:gd name="connsiteX0" fmla="*/ 0 w 971654"/>
              <a:gd name="connsiteY0" fmla="*/ 0 h 2096979"/>
              <a:gd name="connsiteX1" fmla="*/ 971654 w 971654"/>
              <a:gd name="connsiteY1" fmla="*/ 0 h 2096979"/>
              <a:gd name="connsiteX2" fmla="*/ 0 w 971654"/>
              <a:gd name="connsiteY2" fmla="*/ 2096979 h 2096979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</a:cxnLst>
            <a:rect l="l" t="t" r="r" b="b"/>
            <a:pathLst>
              <a:path w="971654" h="2096979">
                <a:moveTo>
                  <a:pt x="0" y="0"/>
                </a:moveTo>
                <a:lnTo>
                  <a:pt x="971654" y="0"/>
                </a:lnTo>
                <a:lnTo>
                  <a:pt x="0" y="2096979"/>
                </a:lnTo>
                <a:close/>
              </a:path>
            </a:pathLst>
          </a:custGeom>
          <a:solidFill>
            <a:srgbClr val="40404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BF2DB70A-5C2C-C94E-8492-C2F382A373D4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653363" y="2176272"/>
            <a:ext cx="9367204" cy="4041648"/>
          </a:xfrm>
        </p:spPr>
        <p:txBody>
          <a:bodyPr anchor="t">
            <a:normAutofit/>
          </a:bodyPr>
          <a:lstStyle/>
          <a:p>
            <a:r>
              <a:rPr lang="en-US" sz="2400" dirty="0"/>
              <a:t>Deterrence: assumes full information and rationality. In practice, people are often unaware of the law or the expected sanction, and also tend to under-estimate risks</a:t>
            </a:r>
          </a:p>
          <a:p>
            <a:pPr lvl="1"/>
            <a:r>
              <a:rPr lang="en-US" dirty="0"/>
              <a:t>Solution: increase sanctions, detection rate, and especially awareness</a:t>
            </a:r>
          </a:p>
          <a:p>
            <a:r>
              <a:rPr lang="en-US" sz="2400" dirty="0"/>
              <a:t>Behavioral ethics: decisions often rely on self-serving rationalizations, people deceive themselves that they do not violate the law or that their actions are not immoral</a:t>
            </a:r>
          </a:p>
          <a:p>
            <a:pPr lvl="1"/>
            <a:r>
              <a:rPr lang="en-US" dirty="0"/>
              <a:t>Solution: make violations and their immorality clear and visible</a:t>
            </a:r>
          </a:p>
          <a:p>
            <a:endParaRPr lang="en-US" sz="2400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A5BDACA5-DDE9-4E03-BB17-CFC20759200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D3459C1-BC85-2248-A2BD-758E58EA01C0}" type="slidenum">
              <a:rPr lang="en-US" smtClean="0"/>
              <a:t>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27989414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2D95C68-85F3-094B-8EA7-FB8AE87028F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653363" y="365760"/>
            <a:ext cx="9367203" cy="1188720"/>
          </a:xfrm>
        </p:spPr>
        <p:txBody>
          <a:bodyPr>
            <a:normAutofit/>
          </a:bodyPr>
          <a:lstStyle/>
          <a:p>
            <a:pPr rtl="1"/>
            <a:r>
              <a:rPr lang="en-US" dirty="0"/>
              <a:t>Compliance Theories</a:t>
            </a:r>
          </a:p>
        </p:txBody>
      </p:sp>
      <p:sp>
        <p:nvSpPr>
          <p:cNvPr id="8" name="Freeform: Shape 7">
            <a:extLst>
              <a:ext uri="{FF2B5EF4-FFF2-40B4-BE49-F238E27FC236}">
                <a16:creationId xmlns:a16="http://schemas.microsoft.com/office/drawing/2014/main" id="{7CB4857B-ED7C-444D-9F04-2F885114A1C2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1" y="0"/>
            <a:ext cx="1764099" cy="1558212"/>
          </a:xfrm>
          <a:custGeom>
            <a:avLst/>
            <a:gdLst>
              <a:gd name="connsiteX0" fmla="*/ 0 w 1764099"/>
              <a:gd name="connsiteY0" fmla="*/ 0 h 1558212"/>
              <a:gd name="connsiteX1" fmla="*/ 1764099 w 1764099"/>
              <a:gd name="connsiteY1" fmla="*/ 0 h 1558212"/>
              <a:gd name="connsiteX2" fmla="*/ 1042087 w 1764099"/>
              <a:gd name="connsiteY2" fmla="*/ 1558212 h 1558212"/>
              <a:gd name="connsiteX3" fmla="*/ 0 w 1764099"/>
              <a:gd name="connsiteY3" fmla="*/ 1558212 h 155821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1764099" h="1558212">
                <a:moveTo>
                  <a:pt x="0" y="0"/>
                </a:moveTo>
                <a:lnTo>
                  <a:pt x="1764099" y="0"/>
                </a:lnTo>
                <a:lnTo>
                  <a:pt x="1042087" y="1558212"/>
                </a:lnTo>
                <a:lnTo>
                  <a:pt x="0" y="1558212"/>
                </a:lnTo>
                <a:close/>
              </a:path>
            </a:pathLst>
          </a:custGeom>
          <a:solidFill>
            <a:schemeClr val="accent4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10" name="Freeform: Shape 9">
            <a:extLst>
              <a:ext uri="{FF2B5EF4-FFF2-40B4-BE49-F238E27FC236}">
                <a16:creationId xmlns:a16="http://schemas.microsoft.com/office/drawing/2014/main" id="{D18046FB-44EA-4FD8-A585-EA09A319B2D0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1" y="1691640"/>
            <a:ext cx="12191999" cy="5166360"/>
          </a:xfrm>
          <a:custGeom>
            <a:avLst/>
            <a:gdLst>
              <a:gd name="connsiteX0" fmla="*/ 0 w 12191999"/>
              <a:gd name="connsiteY0" fmla="*/ 0 h 5166360"/>
              <a:gd name="connsiteX1" fmla="*/ 1822388 w 12191999"/>
              <a:gd name="connsiteY1" fmla="*/ 0 h 5166360"/>
              <a:gd name="connsiteX2" fmla="*/ 6468290 w 12191999"/>
              <a:gd name="connsiteY2" fmla="*/ 0 h 5166360"/>
              <a:gd name="connsiteX3" fmla="*/ 7796394 w 12191999"/>
              <a:gd name="connsiteY3" fmla="*/ 0 h 5166360"/>
              <a:gd name="connsiteX4" fmla="*/ 8376834 w 12191999"/>
              <a:gd name="connsiteY4" fmla="*/ 0 h 5166360"/>
              <a:gd name="connsiteX5" fmla="*/ 9704938 w 12191999"/>
              <a:gd name="connsiteY5" fmla="*/ 0 h 5166360"/>
              <a:gd name="connsiteX6" fmla="*/ 9704938 w 12191999"/>
              <a:gd name="connsiteY6" fmla="*/ 2 h 5166360"/>
              <a:gd name="connsiteX7" fmla="*/ 10283456 w 12191999"/>
              <a:gd name="connsiteY7" fmla="*/ 2 h 5166360"/>
              <a:gd name="connsiteX8" fmla="*/ 10863897 w 12191999"/>
              <a:gd name="connsiteY8" fmla="*/ 2 h 5166360"/>
              <a:gd name="connsiteX9" fmla="*/ 12191999 w 12191999"/>
              <a:gd name="connsiteY9" fmla="*/ 2 h 5166360"/>
              <a:gd name="connsiteX10" fmla="*/ 12191999 w 12191999"/>
              <a:gd name="connsiteY10" fmla="*/ 5166360 h 5166360"/>
              <a:gd name="connsiteX11" fmla="*/ 0 w 12191999"/>
              <a:gd name="connsiteY11" fmla="*/ 5166360 h 5166360"/>
              <a:gd name="connsiteX12" fmla="*/ 0 w 12191999"/>
              <a:gd name="connsiteY12" fmla="*/ 2604436 h 5166360"/>
              <a:gd name="connsiteX13" fmla="*/ 862341 w 12191999"/>
              <a:gd name="connsiteY13" fmla="*/ 743371 h 5166360"/>
              <a:gd name="connsiteX14" fmla="*/ 0 w 12191999"/>
              <a:gd name="connsiteY14" fmla="*/ 743371 h 5166360"/>
              <a:gd name="connsiteX15" fmla="*/ 0 w 12191999"/>
              <a:gd name="connsiteY15" fmla="*/ 742508 h 5166360"/>
              <a:gd name="connsiteX16" fmla="*/ 92826 w 12191999"/>
              <a:gd name="connsiteY16" fmla="*/ 742508 h 5166360"/>
              <a:gd name="connsiteX17" fmla="*/ 406486 w 12191999"/>
              <a:gd name="connsiteY17" fmla="*/ 742508 h 5166360"/>
              <a:gd name="connsiteX18" fmla="*/ 406486 w 12191999"/>
              <a:gd name="connsiteY18" fmla="*/ 742507 h 5166360"/>
              <a:gd name="connsiteX19" fmla="*/ 862741 w 12191999"/>
              <a:gd name="connsiteY19" fmla="*/ 742507 h 5166360"/>
              <a:gd name="connsiteX20" fmla="*/ 1206388 w 12191999"/>
              <a:gd name="connsiteY20" fmla="*/ 864 h 5166360"/>
              <a:gd name="connsiteX21" fmla="*/ 748500 w 12191999"/>
              <a:gd name="connsiteY21" fmla="*/ 864 h 5166360"/>
              <a:gd name="connsiteX22" fmla="*/ 0 w 12191999"/>
              <a:gd name="connsiteY22" fmla="*/ 864 h 516636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</a:cxnLst>
            <a:rect l="l" t="t" r="r" b="b"/>
            <a:pathLst>
              <a:path w="12191999" h="5166360">
                <a:moveTo>
                  <a:pt x="0" y="0"/>
                </a:moveTo>
                <a:lnTo>
                  <a:pt x="1822388" y="0"/>
                </a:lnTo>
                <a:lnTo>
                  <a:pt x="6468290" y="0"/>
                </a:lnTo>
                <a:lnTo>
                  <a:pt x="7796394" y="0"/>
                </a:lnTo>
                <a:lnTo>
                  <a:pt x="8376834" y="0"/>
                </a:lnTo>
                <a:lnTo>
                  <a:pt x="9704938" y="0"/>
                </a:lnTo>
                <a:lnTo>
                  <a:pt x="9704938" y="2"/>
                </a:lnTo>
                <a:lnTo>
                  <a:pt x="10283456" y="2"/>
                </a:lnTo>
                <a:lnTo>
                  <a:pt x="10863897" y="2"/>
                </a:lnTo>
                <a:lnTo>
                  <a:pt x="12191999" y="2"/>
                </a:lnTo>
                <a:lnTo>
                  <a:pt x="12191999" y="5166360"/>
                </a:lnTo>
                <a:lnTo>
                  <a:pt x="0" y="5166360"/>
                </a:lnTo>
                <a:lnTo>
                  <a:pt x="0" y="2604436"/>
                </a:lnTo>
                <a:lnTo>
                  <a:pt x="862341" y="743371"/>
                </a:lnTo>
                <a:lnTo>
                  <a:pt x="0" y="743371"/>
                </a:lnTo>
                <a:lnTo>
                  <a:pt x="0" y="742508"/>
                </a:lnTo>
                <a:lnTo>
                  <a:pt x="92826" y="742508"/>
                </a:lnTo>
                <a:lnTo>
                  <a:pt x="406486" y="742508"/>
                </a:lnTo>
                <a:lnTo>
                  <a:pt x="406486" y="742507"/>
                </a:lnTo>
                <a:lnTo>
                  <a:pt x="862741" y="742507"/>
                </a:lnTo>
                <a:lnTo>
                  <a:pt x="1206388" y="864"/>
                </a:lnTo>
                <a:lnTo>
                  <a:pt x="748500" y="864"/>
                </a:lnTo>
                <a:lnTo>
                  <a:pt x="0" y="864"/>
                </a:lnTo>
                <a:close/>
              </a:path>
            </a:pathLst>
          </a:custGeom>
          <a:solidFill>
            <a:srgbClr val="A6A6A6">
              <a:alpha val="49804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12" name="Freeform: Shape 11">
            <a:extLst>
              <a:ext uri="{FF2B5EF4-FFF2-40B4-BE49-F238E27FC236}">
                <a16:creationId xmlns:a16="http://schemas.microsoft.com/office/drawing/2014/main" id="{479F5F2B-8B58-4140-AE6A-51F6C67B18D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1691641"/>
            <a:ext cx="971654" cy="2096979"/>
          </a:xfrm>
          <a:custGeom>
            <a:avLst/>
            <a:gdLst>
              <a:gd name="connsiteX0" fmla="*/ 0 w 971654"/>
              <a:gd name="connsiteY0" fmla="*/ 0 h 2096979"/>
              <a:gd name="connsiteX1" fmla="*/ 971654 w 971654"/>
              <a:gd name="connsiteY1" fmla="*/ 0 h 2096979"/>
              <a:gd name="connsiteX2" fmla="*/ 0 w 971654"/>
              <a:gd name="connsiteY2" fmla="*/ 2096979 h 2096979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</a:cxnLst>
            <a:rect l="l" t="t" r="r" b="b"/>
            <a:pathLst>
              <a:path w="971654" h="2096979">
                <a:moveTo>
                  <a:pt x="0" y="0"/>
                </a:moveTo>
                <a:lnTo>
                  <a:pt x="971654" y="0"/>
                </a:lnTo>
                <a:lnTo>
                  <a:pt x="0" y="2096979"/>
                </a:lnTo>
                <a:close/>
              </a:path>
            </a:pathLst>
          </a:custGeom>
          <a:solidFill>
            <a:srgbClr val="40404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BF2DB70A-5C2C-C94E-8492-C2F382A373D4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653363" y="2176272"/>
            <a:ext cx="9367204" cy="4041648"/>
          </a:xfrm>
        </p:spPr>
        <p:txBody>
          <a:bodyPr anchor="t">
            <a:normAutofit/>
          </a:bodyPr>
          <a:lstStyle/>
          <a:p>
            <a:r>
              <a:rPr lang="en-US" sz="2400" dirty="0"/>
              <a:t>Expressive function of law: people comply because the law promotes coordination between them (e.g. level playing field for employers) and conveys information (e.g. about public attitudes towards certain practices)</a:t>
            </a:r>
          </a:p>
          <a:p>
            <a:pPr lvl="1"/>
            <a:r>
              <a:rPr lang="en-US" dirty="0"/>
              <a:t>To improve compliance, law has to be clear and awareness to it high</a:t>
            </a:r>
          </a:p>
          <a:p>
            <a:r>
              <a:rPr lang="en-US" sz="2400" dirty="0"/>
              <a:t>What can courts do? We consider four different ways in which judges can help to increase compliance, relying on insights from the three compliance theories </a:t>
            </a:r>
          </a:p>
          <a:p>
            <a:endParaRPr lang="en-US" sz="2400" dirty="0"/>
          </a:p>
          <a:p>
            <a:endParaRPr lang="en-US" sz="2400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FFD2E816-F53E-4579-8559-17ED4EBAB22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D3459C1-BC85-2248-A2BD-758E58EA01C0}" type="slidenum">
              <a:rPr lang="en-US" smtClean="0"/>
              <a:t>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9492717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EB7269E-B796-3F40-BCF0-3924FF7CA14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653363" y="365760"/>
            <a:ext cx="9367203" cy="1188720"/>
          </a:xfrm>
        </p:spPr>
        <p:txBody>
          <a:bodyPr>
            <a:normAutofit/>
          </a:bodyPr>
          <a:lstStyle/>
          <a:p>
            <a:r>
              <a:rPr lang="en-US" dirty="0"/>
              <a:t>Raising Awareness About the Law</a:t>
            </a:r>
          </a:p>
        </p:txBody>
      </p:sp>
      <p:sp>
        <p:nvSpPr>
          <p:cNvPr id="8" name="Freeform: Shape 7">
            <a:extLst>
              <a:ext uri="{FF2B5EF4-FFF2-40B4-BE49-F238E27FC236}">
                <a16:creationId xmlns:a16="http://schemas.microsoft.com/office/drawing/2014/main" id="{7CB4857B-ED7C-444D-9F04-2F885114A1C2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1" y="0"/>
            <a:ext cx="1764099" cy="1558212"/>
          </a:xfrm>
          <a:custGeom>
            <a:avLst/>
            <a:gdLst>
              <a:gd name="connsiteX0" fmla="*/ 0 w 1764099"/>
              <a:gd name="connsiteY0" fmla="*/ 0 h 1558212"/>
              <a:gd name="connsiteX1" fmla="*/ 1764099 w 1764099"/>
              <a:gd name="connsiteY1" fmla="*/ 0 h 1558212"/>
              <a:gd name="connsiteX2" fmla="*/ 1042087 w 1764099"/>
              <a:gd name="connsiteY2" fmla="*/ 1558212 h 1558212"/>
              <a:gd name="connsiteX3" fmla="*/ 0 w 1764099"/>
              <a:gd name="connsiteY3" fmla="*/ 1558212 h 155821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1764099" h="1558212">
                <a:moveTo>
                  <a:pt x="0" y="0"/>
                </a:moveTo>
                <a:lnTo>
                  <a:pt x="1764099" y="0"/>
                </a:lnTo>
                <a:lnTo>
                  <a:pt x="1042087" y="1558212"/>
                </a:lnTo>
                <a:lnTo>
                  <a:pt x="0" y="1558212"/>
                </a:lnTo>
                <a:close/>
              </a:path>
            </a:pathLst>
          </a:custGeom>
          <a:solidFill>
            <a:schemeClr val="accent4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10" name="Freeform: Shape 9">
            <a:extLst>
              <a:ext uri="{FF2B5EF4-FFF2-40B4-BE49-F238E27FC236}">
                <a16:creationId xmlns:a16="http://schemas.microsoft.com/office/drawing/2014/main" id="{D18046FB-44EA-4FD8-A585-EA09A319B2D0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1" y="1691640"/>
            <a:ext cx="12191999" cy="5166360"/>
          </a:xfrm>
          <a:custGeom>
            <a:avLst/>
            <a:gdLst>
              <a:gd name="connsiteX0" fmla="*/ 0 w 12191999"/>
              <a:gd name="connsiteY0" fmla="*/ 0 h 5166360"/>
              <a:gd name="connsiteX1" fmla="*/ 1822388 w 12191999"/>
              <a:gd name="connsiteY1" fmla="*/ 0 h 5166360"/>
              <a:gd name="connsiteX2" fmla="*/ 6468290 w 12191999"/>
              <a:gd name="connsiteY2" fmla="*/ 0 h 5166360"/>
              <a:gd name="connsiteX3" fmla="*/ 7796394 w 12191999"/>
              <a:gd name="connsiteY3" fmla="*/ 0 h 5166360"/>
              <a:gd name="connsiteX4" fmla="*/ 8376834 w 12191999"/>
              <a:gd name="connsiteY4" fmla="*/ 0 h 5166360"/>
              <a:gd name="connsiteX5" fmla="*/ 9704938 w 12191999"/>
              <a:gd name="connsiteY5" fmla="*/ 0 h 5166360"/>
              <a:gd name="connsiteX6" fmla="*/ 9704938 w 12191999"/>
              <a:gd name="connsiteY6" fmla="*/ 2 h 5166360"/>
              <a:gd name="connsiteX7" fmla="*/ 10283456 w 12191999"/>
              <a:gd name="connsiteY7" fmla="*/ 2 h 5166360"/>
              <a:gd name="connsiteX8" fmla="*/ 10863897 w 12191999"/>
              <a:gd name="connsiteY8" fmla="*/ 2 h 5166360"/>
              <a:gd name="connsiteX9" fmla="*/ 12191999 w 12191999"/>
              <a:gd name="connsiteY9" fmla="*/ 2 h 5166360"/>
              <a:gd name="connsiteX10" fmla="*/ 12191999 w 12191999"/>
              <a:gd name="connsiteY10" fmla="*/ 5166360 h 5166360"/>
              <a:gd name="connsiteX11" fmla="*/ 0 w 12191999"/>
              <a:gd name="connsiteY11" fmla="*/ 5166360 h 5166360"/>
              <a:gd name="connsiteX12" fmla="*/ 0 w 12191999"/>
              <a:gd name="connsiteY12" fmla="*/ 2604436 h 5166360"/>
              <a:gd name="connsiteX13" fmla="*/ 862341 w 12191999"/>
              <a:gd name="connsiteY13" fmla="*/ 743371 h 5166360"/>
              <a:gd name="connsiteX14" fmla="*/ 0 w 12191999"/>
              <a:gd name="connsiteY14" fmla="*/ 743371 h 5166360"/>
              <a:gd name="connsiteX15" fmla="*/ 0 w 12191999"/>
              <a:gd name="connsiteY15" fmla="*/ 742508 h 5166360"/>
              <a:gd name="connsiteX16" fmla="*/ 92826 w 12191999"/>
              <a:gd name="connsiteY16" fmla="*/ 742508 h 5166360"/>
              <a:gd name="connsiteX17" fmla="*/ 406486 w 12191999"/>
              <a:gd name="connsiteY17" fmla="*/ 742508 h 5166360"/>
              <a:gd name="connsiteX18" fmla="*/ 406486 w 12191999"/>
              <a:gd name="connsiteY18" fmla="*/ 742507 h 5166360"/>
              <a:gd name="connsiteX19" fmla="*/ 862741 w 12191999"/>
              <a:gd name="connsiteY19" fmla="*/ 742507 h 5166360"/>
              <a:gd name="connsiteX20" fmla="*/ 1206388 w 12191999"/>
              <a:gd name="connsiteY20" fmla="*/ 864 h 5166360"/>
              <a:gd name="connsiteX21" fmla="*/ 748500 w 12191999"/>
              <a:gd name="connsiteY21" fmla="*/ 864 h 5166360"/>
              <a:gd name="connsiteX22" fmla="*/ 0 w 12191999"/>
              <a:gd name="connsiteY22" fmla="*/ 864 h 516636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</a:cxnLst>
            <a:rect l="l" t="t" r="r" b="b"/>
            <a:pathLst>
              <a:path w="12191999" h="5166360">
                <a:moveTo>
                  <a:pt x="0" y="0"/>
                </a:moveTo>
                <a:lnTo>
                  <a:pt x="1822388" y="0"/>
                </a:lnTo>
                <a:lnTo>
                  <a:pt x="6468290" y="0"/>
                </a:lnTo>
                <a:lnTo>
                  <a:pt x="7796394" y="0"/>
                </a:lnTo>
                <a:lnTo>
                  <a:pt x="8376834" y="0"/>
                </a:lnTo>
                <a:lnTo>
                  <a:pt x="9704938" y="0"/>
                </a:lnTo>
                <a:lnTo>
                  <a:pt x="9704938" y="2"/>
                </a:lnTo>
                <a:lnTo>
                  <a:pt x="10283456" y="2"/>
                </a:lnTo>
                <a:lnTo>
                  <a:pt x="10863897" y="2"/>
                </a:lnTo>
                <a:lnTo>
                  <a:pt x="12191999" y="2"/>
                </a:lnTo>
                <a:lnTo>
                  <a:pt x="12191999" y="5166360"/>
                </a:lnTo>
                <a:lnTo>
                  <a:pt x="0" y="5166360"/>
                </a:lnTo>
                <a:lnTo>
                  <a:pt x="0" y="2604436"/>
                </a:lnTo>
                <a:lnTo>
                  <a:pt x="862341" y="743371"/>
                </a:lnTo>
                <a:lnTo>
                  <a:pt x="0" y="743371"/>
                </a:lnTo>
                <a:lnTo>
                  <a:pt x="0" y="742508"/>
                </a:lnTo>
                <a:lnTo>
                  <a:pt x="92826" y="742508"/>
                </a:lnTo>
                <a:lnTo>
                  <a:pt x="406486" y="742508"/>
                </a:lnTo>
                <a:lnTo>
                  <a:pt x="406486" y="742507"/>
                </a:lnTo>
                <a:lnTo>
                  <a:pt x="862741" y="742507"/>
                </a:lnTo>
                <a:lnTo>
                  <a:pt x="1206388" y="864"/>
                </a:lnTo>
                <a:lnTo>
                  <a:pt x="748500" y="864"/>
                </a:lnTo>
                <a:lnTo>
                  <a:pt x="0" y="864"/>
                </a:lnTo>
                <a:close/>
              </a:path>
            </a:pathLst>
          </a:custGeom>
          <a:solidFill>
            <a:srgbClr val="A6A6A6">
              <a:alpha val="49804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12" name="Freeform: Shape 11">
            <a:extLst>
              <a:ext uri="{FF2B5EF4-FFF2-40B4-BE49-F238E27FC236}">
                <a16:creationId xmlns:a16="http://schemas.microsoft.com/office/drawing/2014/main" id="{479F5F2B-8B58-4140-AE6A-51F6C67B18D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1691641"/>
            <a:ext cx="971654" cy="2096979"/>
          </a:xfrm>
          <a:custGeom>
            <a:avLst/>
            <a:gdLst>
              <a:gd name="connsiteX0" fmla="*/ 0 w 971654"/>
              <a:gd name="connsiteY0" fmla="*/ 0 h 2096979"/>
              <a:gd name="connsiteX1" fmla="*/ 971654 w 971654"/>
              <a:gd name="connsiteY1" fmla="*/ 0 h 2096979"/>
              <a:gd name="connsiteX2" fmla="*/ 0 w 971654"/>
              <a:gd name="connsiteY2" fmla="*/ 2096979 h 2096979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</a:cxnLst>
            <a:rect l="l" t="t" r="r" b="b"/>
            <a:pathLst>
              <a:path w="971654" h="2096979">
                <a:moveTo>
                  <a:pt x="0" y="0"/>
                </a:moveTo>
                <a:lnTo>
                  <a:pt x="971654" y="0"/>
                </a:lnTo>
                <a:lnTo>
                  <a:pt x="0" y="2096979"/>
                </a:lnTo>
                <a:close/>
              </a:path>
            </a:pathLst>
          </a:custGeom>
          <a:solidFill>
            <a:srgbClr val="40404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D34D9B0F-D01B-4743-9F45-629434AFACE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653363" y="2176271"/>
            <a:ext cx="9367204" cy="4545203"/>
          </a:xfrm>
        </p:spPr>
        <p:txBody>
          <a:bodyPr anchor="t">
            <a:normAutofit/>
          </a:bodyPr>
          <a:lstStyle/>
          <a:p>
            <a:r>
              <a:rPr lang="en-US" sz="2400" dirty="0"/>
              <a:t>Awareness is crucial for all three theories: deterrence; minimizing self-deception about violations; achieving the expressive function</a:t>
            </a:r>
          </a:p>
          <a:p>
            <a:r>
              <a:rPr lang="en-US" sz="2400" dirty="0"/>
              <a:t>Sometimes advanced by the legislature (e.g. posting of information) or the government (e.g. media campaigns)</a:t>
            </a:r>
          </a:p>
          <a:p>
            <a:r>
              <a:rPr lang="en-US" sz="2400" dirty="0"/>
              <a:t>Courts also sometimes “send a message” to raise awareness through</a:t>
            </a:r>
          </a:p>
          <a:p>
            <a:pPr lvl="1"/>
            <a:r>
              <a:rPr lang="en-US" dirty="0"/>
              <a:t>Procedural tools: expanded bench; inviting the Attorney General; inviting or allowing amicus curiae; joining several cases together –  all signals to the legal community, employers and the media about the importance of the case</a:t>
            </a:r>
          </a:p>
          <a:p>
            <a:pPr lvl="1"/>
            <a:r>
              <a:rPr lang="en-US" dirty="0"/>
              <a:t>Substantive choices: crafting legal rules that appear extreme and revolutionary to attract attention 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E64EC27B-97C3-473F-94A7-B2F9BDE891B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D3459C1-BC85-2248-A2BD-758E58EA01C0}" type="slidenum">
              <a:rPr lang="en-US" smtClean="0"/>
              <a:t>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09012222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EB7269E-B796-3F40-BCF0-3924FF7CA14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653363" y="365760"/>
            <a:ext cx="9367203" cy="1188720"/>
          </a:xfrm>
        </p:spPr>
        <p:txBody>
          <a:bodyPr>
            <a:normAutofit/>
          </a:bodyPr>
          <a:lstStyle/>
          <a:p>
            <a:r>
              <a:rPr lang="en-US" dirty="0"/>
              <a:t>Raising Awareness About the Law</a:t>
            </a:r>
            <a:endParaRPr lang="en-US"/>
          </a:p>
        </p:txBody>
      </p:sp>
      <p:sp>
        <p:nvSpPr>
          <p:cNvPr id="8" name="Freeform: Shape 7">
            <a:extLst>
              <a:ext uri="{FF2B5EF4-FFF2-40B4-BE49-F238E27FC236}">
                <a16:creationId xmlns:a16="http://schemas.microsoft.com/office/drawing/2014/main" id="{7CB4857B-ED7C-444D-9F04-2F885114A1C2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1" y="0"/>
            <a:ext cx="1764099" cy="1558212"/>
          </a:xfrm>
          <a:custGeom>
            <a:avLst/>
            <a:gdLst>
              <a:gd name="connsiteX0" fmla="*/ 0 w 1764099"/>
              <a:gd name="connsiteY0" fmla="*/ 0 h 1558212"/>
              <a:gd name="connsiteX1" fmla="*/ 1764099 w 1764099"/>
              <a:gd name="connsiteY1" fmla="*/ 0 h 1558212"/>
              <a:gd name="connsiteX2" fmla="*/ 1042087 w 1764099"/>
              <a:gd name="connsiteY2" fmla="*/ 1558212 h 1558212"/>
              <a:gd name="connsiteX3" fmla="*/ 0 w 1764099"/>
              <a:gd name="connsiteY3" fmla="*/ 1558212 h 155821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1764099" h="1558212">
                <a:moveTo>
                  <a:pt x="0" y="0"/>
                </a:moveTo>
                <a:lnTo>
                  <a:pt x="1764099" y="0"/>
                </a:lnTo>
                <a:lnTo>
                  <a:pt x="1042087" y="1558212"/>
                </a:lnTo>
                <a:lnTo>
                  <a:pt x="0" y="1558212"/>
                </a:lnTo>
                <a:close/>
              </a:path>
            </a:pathLst>
          </a:custGeom>
          <a:solidFill>
            <a:schemeClr val="accent4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10" name="Freeform: Shape 9">
            <a:extLst>
              <a:ext uri="{FF2B5EF4-FFF2-40B4-BE49-F238E27FC236}">
                <a16:creationId xmlns:a16="http://schemas.microsoft.com/office/drawing/2014/main" id="{D18046FB-44EA-4FD8-A585-EA09A319B2D0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1" y="1691640"/>
            <a:ext cx="12191999" cy="5166360"/>
          </a:xfrm>
          <a:custGeom>
            <a:avLst/>
            <a:gdLst>
              <a:gd name="connsiteX0" fmla="*/ 0 w 12191999"/>
              <a:gd name="connsiteY0" fmla="*/ 0 h 5166360"/>
              <a:gd name="connsiteX1" fmla="*/ 1822388 w 12191999"/>
              <a:gd name="connsiteY1" fmla="*/ 0 h 5166360"/>
              <a:gd name="connsiteX2" fmla="*/ 6468290 w 12191999"/>
              <a:gd name="connsiteY2" fmla="*/ 0 h 5166360"/>
              <a:gd name="connsiteX3" fmla="*/ 7796394 w 12191999"/>
              <a:gd name="connsiteY3" fmla="*/ 0 h 5166360"/>
              <a:gd name="connsiteX4" fmla="*/ 8376834 w 12191999"/>
              <a:gd name="connsiteY4" fmla="*/ 0 h 5166360"/>
              <a:gd name="connsiteX5" fmla="*/ 9704938 w 12191999"/>
              <a:gd name="connsiteY5" fmla="*/ 0 h 5166360"/>
              <a:gd name="connsiteX6" fmla="*/ 9704938 w 12191999"/>
              <a:gd name="connsiteY6" fmla="*/ 2 h 5166360"/>
              <a:gd name="connsiteX7" fmla="*/ 10283456 w 12191999"/>
              <a:gd name="connsiteY7" fmla="*/ 2 h 5166360"/>
              <a:gd name="connsiteX8" fmla="*/ 10863897 w 12191999"/>
              <a:gd name="connsiteY8" fmla="*/ 2 h 5166360"/>
              <a:gd name="connsiteX9" fmla="*/ 12191999 w 12191999"/>
              <a:gd name="connsiteY9" fmla="*/ 2 h 5166360"/>
              <a:gd name="connsiteX10" fmla="*/ 12191999 w 12191999"/>
              <a:gd name="connsiteY10" fmla="*/ 5166360 h 5166360"/>
              <a:gd name="connsiteX11" fmla="*/ 0 w 12191999"/>
              <a:gd name="connsiteY11" fmla="*/ 5166360 h 5166360"/>
              <a:gd name="connsiteX12" fmla="*/ 0 w 12191999"/>
              <a:gd name="connsiteY12" fmla="*/ 2604436 h 5166360"/>
              <a:gd name="connsiteX13" fmla="*/ 862341 w 12191999"/>
              <a:gd name="connsiteY13" fmla="*/ 743371 h 5166360"/>
              <a:gd name="connsiteX14" fmla="*/ 0 w 12191999"/>
              <a:gd name="connsiteY14" fmla="*/ 743371 h 5166360"/>
              <a:gd name="connsiteX15" fmla="*/ 0 w 12191999"/>
              <a:gd name="connsiteY15" fmla="*/ 742508 h 5166360"/>
              <a:gd name="connsiteX16" fmla="*/ 92826 w 12191999"/>
              <a:gd name="connsiteY16" fmla="*/ 742508 h 5166360"/>
              <a:gd name="connsiteX17" fmla="*/ 406486 w 12191999"/>
              <a:gd name="connsiteY17" fmla="*/ 742508 h 5166360"/>
              <a:gd name="connsiteX18" fmla="*/ 406486 w 12191999"/>
              <a:gd name="connsiteY18" fmla="*/ 742507 h 5166360"/>
              <a:gd name="connsiteX19" fmla="*/ 862741 w 12191999"/>
              <a:gd name="connsiteY19" fmla="*/ 742507 h 5166360"/>
              <a:gd name="connsiteX20" fmla="*/ 1206388 w 12191999"/>
              <a:gd name="connsiteY20" fmla="*/ 864 h 5166360"/>
              <a:gd name="connsiteX21" fmla="*/ 748500 w 12191999"/>
              <a:gd name="connsiteY21" fmla="*/ 864 h 5166360"/>
              <a:gd name="connsiteX22" fmla="*/ 0 w 12191999"/>
              <a:gd name="connsiteY22" fmla="*/ 864 h 516636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</a:cxnLst>
            <a:rect l="l" t="t" r="r" b="b"/>
            <a:pathLst>
              <a:path w="12191999" h="5166360">
                <a:moveTo>
                  <a:pt x="0" y="0"/>
                </a:moveTo>
                <a:lnTo>
                  <a:pt x="1822388" y="0"/>
                </a:lnTo>
                <a:lnTo>
                  <a:pt x="6468290" y="0"/>
                </a:lnTo>
                <a:lnTo>
                  <a:pt x="7796394" y="0"/>
                </a:lnTo>
                <a:lnTo>
                  <a:pt x="8376834" y="0"/>
                </a:lnTo>
                <a:lnTo>
                  <a:pt x="9704938" y="0"/>
                </a:lnTo>
                <a:lnTo>
                  <a:pt x="9704938" y="2"/>
                </a:lnTo>
                <a:lnTo>
                  <a:pt x="10283456" y="2"/>
                </a:lnTo>
                <a:lnTo>
                  <a:pt x="10863897" y="2"/>
                </a:lnTo>
                <a:lnTo>
                  <a:pt x="12191999" y="2"/>
                </a:lnTo>
                <a:lnTo>
                  <a:pt x="12191999" y="5166360"/>
                </a:lnTo>
                <a:lnTo>
                  <a:pt x="0" y="5166360"/>
                </a:lnTo>
                <a:lnTo>
                  <a:pt x="0" y="2604436"/>
                </a:lnTo>
                <a:lnTo>
                  <a:pt x="862341" y="743371"/>
                </a:lnTo>
                <a:lnTo>
                  <a:pt x="0" y="743371"/>
                </a:lnTo>
                <a:lnTo>
                  <a:pt x="0" y="742508"/>
                </a:lnTo>
                <a:lnTo>
                  <a:pt x="92826" y="742508"/>
                </a:lnTo>
                <a:lnTo>
                  <a:pt x="406486" y="742508"/>
                </a:lnTo>
                <a:lnTo>
                  <a:pt x="406486" y="742507"/>
                </a:lnTo>
                <a:lnTo>
                  <a:pt x="862741" y="742507"/>
                </a:lnTo>
                <a:lnTo>
                  <a:pt x="1206388" y="864"/>
                </a:lnTo>
                <a:lnTo>
                  <a:pt x="748500" y="864"/>
                </a:lnTo>
                <a:lnTo>
                  <a:pt x="0" y="864"/>
                </a:lnTo>
                <a:close/>
              </a:path>
            </a:pathLst>
          </a:custGeom>
          <a:solidFill>
            <a:srgbClr val="A6A6A6">
              <a:alpha val="49804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12" name="Freeform: Shape 11">
            <a:extLst>
              <a:ext uri="{FF2B5EF4-FFF2-40B4-BE49-F238E27FC236}">
                <a16:creationId xmlns:a16="http://schemas.microsoft.com/office/drawing/2014/main" id="{479F5F2B-8B58-4140-AE6A-51F6C67B18D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1691641"/>
            <a:ext cx="971654" cy="2096979"/>
          </a:xfrm>
          <a:custGeom>
            <a:avLst/>
            <a:gdLst>
              <a:gd name="connsiteX0" fmla="*/ 0 w 971654"/>
              <a:gd name="connsiteY0" fmla="*/ 0 h 2096979"/>
              <a:gd name="connsiteX1" fmla="*/ 971654 w 971654"/>
              <a:gd name="connsiteY1" fmla="*/ 0 h 2096979"/>
              <a:gd name="connsiteX2" fmla="*/ 0 w 971654"/>
              <a:gd name="connsiteY2" fmla="*/ 2096979 h 2096979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</a:cxnLst>
            <a:rect l="l" t="t" r="r" b="b"/>
            <a:pathLst>
              <a:path w="971654" h="2096979">
                <a:moveTo>
                  <a:pt x="0" y="0"/>
                </a:moveTo>
                <a:lnTo>
                  <a:pt x="971654" y="0"/>
                </a:lnTo>
                <a:lnTo>
                  <a:pt x="0" y="2096979"/>
                </a:lnTo>
                <a:close/>
              </a:path>
            </a:pathLst>
          </a:custGeom>
          <a:solidFill>
            <a:srgbClr val="40404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D34D9B0F-D01B-4743-9F45-629434AFACE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653363" y="2088352"/>
            <a:ext cx="9367204" cy="4450560"/>
          </a:xfrm>
        </p:spPr>
        <p:txBody>
          <a:bodyPr anchor="t">
            <a:normAutofit/>
          </a:bodyPr>
          <a:lstStyle/>
          <a:p>
            <a:pPr marL="0" indent="0">
              <a:buNone/>
            </a:pPr>
            <a:r>
              <a:rPr lang="en-US" sz="2400" dirty="0"/>
              <a:t>Examples from Israeli case-law:</a:t>
            </a:r>
          </a:p>
          <a:p>
            <a:r>
              <a:rPr lang="en-US" sz="2400" b="1" i="1" dirty="0"/>
              <a:t>Kiss</a:t>
            </a:r>
            <a:r>
              <a:rPr lang="en-US" sz="2400" b="1" dirty="0"/>
              <a:t> case</a:t>
            </a:r>
            <a:r>
              <a:rPr lang="en-US" sz="2400" dirty="0"/>
              <a:t> – new arrangement regarding tips – using all of the procedural tools + delivering the decision by the President of the National </a:t>
            </a:r>
            <a:r>
              <a:rPr lang="en-US" sz="2400" dirty="0" err="1"/>
              <a:t>Labour</a:t>
            </a:r>
            <a:r>
              <a:rPr lang="en-US" sz="2400" dirty="0"/>
              <a:t> Court as his last judgment together with the retirement ceremonies</a:t>
            </a:r>
          </a:p>
          <a:p>
            <a:r>
              <a:rPr lang="en-US" sz="2400" b="1" i="1" dirty="0" err="1"/>
              <a:t>Frumer</a:t>
            </a:r>
            <a:r>
              <a:rPr lang="en-US" sz="2400" b="1" dirty="0"/>
              <a:t> case </a:t>
            </a:r>
            <a:r>
              <a:rPr lang="en-US" sz="2400" dirty="0"/>
              <a:t>– in response to excessive and abusive use of non-compete agreements, a new rule changed the default – such agreements are generally not allowed. Extreme articulation attracted a lot of a attention. Later gradually changed to a more nuanced solution</a:t>
            </a:r>
          </a:p>
          <a:p>
            <a:r>
              <a:rPr lang="en-US" sz="2400" b="1" i="1" dirty="0" err="1"/>
              <a:t>Pelephone</a:t>
            </a:r>
            <a:r>
              <a:rPr lang="en-US" sz="2400" b="1" dirty="0"/>
              <a:t> case </a:t>
            </a:r>
            <a:r>
              <a:rPr lang="en-US" sz="2400" dirty="0"/>
              <a:t>– in response to common violations of the right to organize, a decision to prohibit </a:t>
            </a:r>
            <a:r>
              <a:rPr lang="en-US" sz="2400" i="1" dirty="0"/>
              <a:t>all</a:t>
            </a:r>
            <a:r>
              <a:rPr lang="en-US" sz="2400" dirty="0"/>
              <a:t> speech by employers against unionization. Extreme articulation attracted a lot of attention. Courts expected to relax the rules towards a more balanced solution later on</a:t>
            </a:r>
          </a:p>
          <a:p>
            <a:pPr lvl="1"/>
            <a:endParaRPr lang="en-US" sz="2000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D7998EB7-8F83-48FE-8B95-398E7CEFF0E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D3459C1-BC85-2248-A2BD-758E58EA01C0}" type="slidenum">
              <a:rPr lang="en-US" smtClean="0"/>
              <a:t>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1834120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B489695-C2CF-DF4B-BFE9-D20FBC2F651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653363" y="509596"/>
            <a:ext cx="9367203" cy="1188720"/>
          </a:xfrm>
        </p:spPr>
        <p:txBody>
          <a:bodyPr>
            <a:normAutofit fontScale="90000"/>
          </a:bodyPr>
          <a:lstStyle/>
          <a:p>
            <a:r>
              <a:rPr lang="en-US" sz="4900" dirty="0"/>
              <a:t>Balancing Ambiguity and Specificity</a:t>
            </a:r>
            <a:br>
              <a:rPr lang="en-US" sz="3700" dirty="0"/>
            </a:br>
            <a:endParaRPr lang="en-US" sz="3700" dirty="0"/>
          </a:p>
        </p:txBody>
      </p:sp>
      <p:sp>
        <p:nvSpPr>
          <p:cNvPr id="8" name="Freeform: Shape 7">
            <a:extLst>
              <a:ext uri="{FF2B5EF4-FFF2-40B4-BE49-F238E27FC236}">
                <a16:creationId xmlns:a16="http://schemas.microsoft.com/office/drawing/2014/main" id="{7CB4857B-ED7C-444D-9F04-2F885114A1C2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1" y="0"/>
            <a:ext cx="1764099" cy="1558212"/>
          </a:xfrm>
          <a:custGeom>
            <a:avLst/>
            <a:gdLst>
              <a:gd name="connsiteX0" fmla="*/ 0 w 1764099"/>
              <a:gd name="connsiteY0" fmla="*/ 0 h 1558212"/>
              <a:gd name="connsiteX1" fmla="*/ 1764099 w 1764099"/>
              <a:gd name="connsiteY1" fmla="*/ 0 h 1558212"/>
              <a:gd name="connsiteX2" fmla="*/ 1042087 w 1764099"/>
              <a:gd name="connsiteY2" fmla="*/ 1558212 h 1558212"/>
              <a:gd name="connsiteX3" fmla="*/ 0 w 1764099"/>
              <a:gd name="connsiteY3" fmla="*/ 1558212 h 155821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1764099" h="1558212">
                <a:moveTo>
                  <a:pt x="0" y="0"/>
                </a:moveTo>
                <a:lnTo>
                  <a:pt x="1764099" y="0"/>
                </a:lnTo>
                <a:lnTo>
                  <a:pt x="1042087" y="1558212"/>
                </a:lnTo>
                <a:lnTo>
                  <a:pt x="0" y="1558212"/>
                </a:lnTo>
                <a:close/>
              </a:path>
            </a:pathLst>
          </a:custGeom>
          <a:solidFill>
            <a:schemeClr val="accent4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10" name="Freeform: Shape 9">
            <a:extLst>
              <a:ext uri="{FF2B5EF4-FFF2-40B4-BE49-F238E27FC236}">
                <a16:creationId xmlns:a16="http://schemas.microsoft.com/office/drawing/2014/main" id="{D18046FB-44EA-4FD8-A585-EA09A319B2D0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1" y="1691640"/>
            <a:ext cx="12191999" cy="5166360"/>
          </a:xfrm>
          <a:custGeom>
            <a:avLst/>
            <a:gdLst>
              <a:gd name="connsiteX0" fmla="*/ 0 w 12191999"/>
              <a:gd name="connsiteY0" fmla="*/ 0 h 5166360"/>
              <a:gd name="connsiteX1" fmla="*/ 1822388 w 12191999"/>
              <a:gd name="connsiteY1" fmla="*/ 0 h 5166360"/>
              <a:gd name="connsiteX2" fmla="*/ 6468290 w 12191999"/>
              <a:gd name="connsiteY2" fmla="*/ 0 h 5166360"/>
              <a:gd name="connsiteX3" fmla="*/ 7796394 w 12191999"/>
              <a:gd name="connsiteY3" fmla="*/ 0 h 5166360"/>
              <a:gd name="connsiteX4" fmla="*/ 8376834 w 12191999"/>
              <a:gd name="connsiteY4" fmla="*/ 0 h 5166360"/>
              <a:gd name="connsiteX5" fmla="*/ 9704938 w 12191999"/>
              <a:gd name="connsiteY5" fmla="*/ 0 h 5166360"/>
              <a:gd name="connsiteX6" fmla="*/ 9704938 w 12191999"/>
              <a:gd name="connsiteY6" fmla="*/ 2 h 5166360"/>
              <a:gd name="connsiteX7" fmla="*/ 10283456 w 12191999"/>
              <a:gd name="connsiteY7" fmla="*/ 2 h 5166360"/>
              <a:gd name="connsiteX8" fmla="*/ 10863897 w 12191999"/>
              <a:gd name="connsiteY8" fmla="*/ 2 h 5166360"/>
              <a:gd name="connsiteX9" fmla="*/ 12191999 w 12191999"/>
              <a:gd name="connsiteY9" fmla="*/ 2 h 5166360"/>
              <a:gd name="connsiteX10" fmla="*/ 12191999 w 12191999"/>
              <a:gd name="connsiteY10" fmla="*/ 5166360 h 5166360"/>
              <a:gd name="connsiteX11" fmla="*/ 0 w 12191999"/>
              <a:gd name="connsiteY11" fmla="*/ 5166360 h 5166360"/>
              <a:gd name="connsiteX12" fmla="*/ 0 w 12191999"/>
              <a:gd name="connsiteY12" fmla="*/ 2604436 h 5166360"/>
              <a:gd name="connsiteX13" fmla="*/ 862341 w 12191999"/>
              <a:gd name="connsiteY13" fmla="*/ 743371 h 5166360"/>
              <a:gd name="connsiteX14" fmla="*/ 0 w 12191999"/>
              <a:gd name="connsiteY14" fmla="*/ 743371 h 5166360"/>
              <a:gd name="connsiteX15" fmla="*/ 0 w 12191999"/>
              <a:gd name="connsiteY15" fmla="*/ 742508 h 5166360"/>
              <a:gd name="connsiteX16" fmla="*/ 92826 w 12191999"/>
              <a:gd name="connsiteY16" fmla="*/ 742508 h 5166360"/>
              <a:gd name="connsiteX17" fmla="*/ 406486 w 12191999"/>
              <a:gd name="connsiteY17" fmla="*/ 742508 h 5166360"/>
              <a:gd name="connsiteX18" fmla="*/ 406486 w 12191999"/>
              <a:gd name="connsiteY18" fmla="*/ 742507 h 5166360"/>
              <a:gd name="connsiteX19" fmla="*/ 862741 w 12191999"/>
              <a:gd name="connsiteY19" fmla="*/ 742507 h 5166360"/>
              <a:gd name="connsiteX20" fmla="*/ 1206388 w 12191999"/>
              <a:gd name="connsiteY20" fmla="*/ 864 h 5166360"/>
              <a:gd name="connsiteX21" fmla="*/ 748500 w 12191999"/>
              <a:gd name="connsiteY21" fmla="*/ 864 h 5166360"/>
              <a:gd name="connsiteX22" fmla="*/ 0 w 12191999"/>
              <a:gd name="connsiteY22" fmla="*/ 864 h 516636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</a:cxnLst>
            <a:rect l="l" t="t" r="r" b="b"/>
            <a:pathLst>
              <a:path w="12191999" h="5166360">
                <a:moveTo>
                  <a:pt x="0" y="0"/>
                </a:moveTo>
                <a:lnTo>
                  <a:pt x="1822388" y="0"/>
                </a:lnTo>
                <a:lnTo>
                  <a:pt x="6468290" y="0"/>
                </a:lnTo>
                <a:lnTo>
                  <a:pt x="7796394" y="0"/>
                </a:lnTo>
                <a:lnTo>
                  <a:pt x="8376834" y="0"/>
                </a:lnTo>
                <a:lnTo>
                  <a:pt x="9704938" y="0"/>
                </a:lnTo>
                <a:lnTo>
                  <a:pt x="9704938" y="2"/>
                </a:lnTo>
                <a:lnTo>
                  <a:pt x="10283456" y="2"/>
                </a:lnTo>
                <a:lnTo>
                  <a:pt x="10863897" y="2"/>
                </a:lnTo>
                <a:lnTo>
                  <a:pt x="12191999" y="2"/>
                </a:lnTo>
                <a:lnTo>
                  <a:pt x="12191999" y="5166360"/>
                </a:lnTo>
                <a:lnTo>
                  <a:pt x="0" y="5166360"/>
                </a:lnTo>
                <a:lnTo>
                  <a:pt x="0" y="2604436"/>
                </a:lnTo>
                <a:lnTo>
                  <a:pt x="862341" y="743371"/>
                </a:lnTo>
                <a:lnTo>
                  <a:pt x="0" y="743371"/>
                </a:lnTo>
                <a:lnTo>
                  <a:pt x="0" y="742508"/>
                </a:lnTo>
                <a:lnTo>
                  <a:pt x="92826" y="742508"/>
                </a:lnTo>
                <a:lnTo>
                  <a:pt x="406486" y="742508"/>
                </a:lnTo>
                <a:lnTo>
                  <a:pt x="406486" y="742507"/>
                </a:lnTo>
                <a:lnTo>
                  <a:pt x="862741" y="742507"/>
                </a:lnTo>
                <a:lnTo>
                  <a:pt x="1206388" y="864"/>
                </a:lnTo>
                <a:lnTo>
                  <a:pt x="748500" y="864"/>
                </a:lnTo>
                <a:lnTo>
                  <a:pt x="0" y="864"/>
                </a:lnTo>
                <a:close/>
              </a:path>
            </a:pathLst>
          </a:custGeom>
          <a:solidFill>
            <a:srgbClr val="A6A6A6">
              <a:alpha val="49804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12" name="Freeform: Shape 11">
            <a:extLst>
              <a:ext uri="{FF2B5EF4-FFF2-40B4-BE49-F238E27FC236}">
                <a16:creationId xmlns:a16="http://schemas.microsoft.com/office/drawing/2014/main" id="{479F5F2B-8B58-4140-AE6A-51F6C67B18D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1691641"/>
            <a:ext cx="971654" cy="2096979"/>
          </a:xfrm>
          <a:custGeom>
            <a:avLst/>
            <a:gdLst>
              <a:gd name="connsiteX0" fmla="*/ 0 w 971654"/>
              <a:gd name="connsiteY0" fmla="*/ 0 h 2096979"/>
              <a:gd name="connsiteX1" fmla="*/ 971654 w 971654"/>
              <a:gd name="connsiteY1" fmla="*/ 0 h 2096979"/>
              <a:gd name="connsiteX2" fmla="*/ 0 w 971654"/>
              <a:gd name="connsiteY2" fmla="*/ 2096979 h 2096979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</a:cxnLst>
            <a:rect l="l" t="t" r="r" b="b"/>
            <a:pathLst>
              <a:path w="971654" h="2096979">
                <a:moveTo>
                  <a:pt x="0" y="0"/>
                </a:moveTo>
                <a:lnTo>
                  <a:pt x="971654" y="0"/>
                </a:lnTo>
                <a:lnTo>
                  <a:pt x="0" y="2096979"/>
                </a:lnTo>
                <a:close/>
              </a:path>
            </a:pathLst>
          </a:custGeom>
          <a:solidFill>
            <a:srgbClr val="40404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2874031F-2106-AE45-B17C-CD3AF00D1086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653362" y="2176271"/>
            <a:ext cx="9833145" cy="4388915"/>
          </a:xfrm>
        </p:spPr>
        <p:txBody>
          <a:bodyPr anchor="t">
            <a:normAutofit fontScale="92500"/>
          </a:bodyPr>
          <a:lstStyle/>
          <a:p>
            <a:r>
              <a:rPr lang="en-US" sz="2600" dirty="0"/>
              <a:t>Every legal system has a combination of rules and standards</a:t>
            </a:r>
          </a:p>
          <a:p>
            <a:pPr lvl="1"/>
            <a:r>
              <a:rPr lang="en-US" sz="2600" dirty="0"/>
              <a:t>Rules are specific (e.g. paying wages below 29.12 NIS is prohibited)</a:t>
            </a:r>
          </a:p>
          <a:p>
            <a:pPr lvl="1"/>
            <a:r>
              <a:rPr lang="en-US" sz="2600" dirty="0"/>
              <a:t>Standards are open-ended (e.g. employer must act in good faith)</a:t>
            </a:r>
          </a:p>
          <a:p>
            <a:r>
              <a:rPr lang="en-US" sz="2600" dirty="0"/>
              <a:t>The choice is made by the legislature, but also in some cases by judges</a:t>
            </a:r>
            <a:endParaRPr lang="he-IL" sz="2600" dirty="0"/>
          </a:p>
          <a:p>
            <a:r>
              <a:rPr lang="en-US" sz="2600" dirty="0"/>
              <a:t>Rules ensure more certainty and clarity</a:t>
            </a:r>
          </a:p>
          <a:p>
            <a:pPr lvl="1"/>
            <a:r>
              <a:rPr lang="en-US" sz="2600" dirty="0"/>
              <a:t>Better for deterrence against a </a:t>
            </a:r>
            <a:r>
              <a:rPr lang="en-US" sz="2600" i="1" dirty="0"/>
              <a:t>specific</a:t>
            </a:r>
            <a:r>
              <a:rPr lang="en-US" sz="2600" dirty="0"/>
              <a:t> behavior (such as wages too low)</a:t>
            </a:r>
          </a:p>
          <a:p>
            <a:pPr lvl="1"/>
            <a:r>
              <a:rPr lang="en-US" sz="2600" dirty="0"/>
              <a:t>Better to secure coordination between employers</a:t>
            </a:r>
          </a:p>
          <a:p>
            <a:r>
              <a:rPr lang="en-US" sz="2600" dirty="0"/>
              <a:t>Standards cover new and unforeseen problems</a:t>
            </a:r>
          </a:p>
          <a:p>
            <a:pPr lvl="1"/>
            <a:r>
              <a:rPr lang="en-US" sz="2600" dirty="0"/>
              <a:t>Better for fighting sophisticated evasion attempts</a:t>
            </a:r>
          </a:p>
          <a:p>
            <a:pPr lvl="1"/>
            <a:r>
              <a:rPr lang="en-US" sz="2600" dirty="0"/>
              <a:t>Better for preserving internal motivation, fostering trust and confidence</a:t>
            </a:r>
          </a:p>
          <a:p>
            <a:endParaRPr lang="en-US" sz="2200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696429C9-D34E-4F8F-AB48-2C5F13564D4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D3459C1-BC85-2248-A2BD-758E58EA01C0}" type="slidenum">
              <a:rPr lang="en-US" smtClean="0"/>
              <a:t>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97757231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B489695-C2CF-DF4B-BFE9-D20FBC2F651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653363" y="489048"/>
            <a:ext cx="9367203" cy="1188720"/>
          </a:xfrm>
        </p:spPr>
        <p:txBody>
          <a:bodyPr>
            <a:normAutofit fontScale="90000"/>
          </a:bodyPr>
          <a:lstStyle/>
          <a:p>
            <a:r>
              <a:rPr lang="en-US" sz="4900" dirty="0"/>
              <a:t>Balancing Ambiguity and Specificity</a:t>
            </a:r>
            <a:br>
              <a:rPr lang="en-US" sz="3700" dirty="0"/>
            </a:br>
            <a:endParaRPr lang="en-US" sz="3700" dirty="0"/>
          </a:p>
        </p:txBody>
      </p:sp>
      <p:sp>
        <p:nvSpPr>
          <p:cNvPr id="8" name="Freeform: Shape 7">
            <a:extLst>
              <a:ext uri="{FF2B5EF4-FFF2-40B4-BE49-F238E27FC236}">
                <a16:creationId xmlns:a16="http://schemas.microsoft.com/office/drawing/2014/main" id="{7CB4857B-ED7C-444D-9F04-2F885114A1C2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1" y="0"/>
            <a:ext cx="1764099" cy="1558212"/>
          </a:xfrm>
          <a:custGeom>
            <a:avLst/>
            <a:gdLst>
              <a:gd name="connsiteX0" fmla="*/ 0 w 1764099"/>
              <a:gd name="connsiteY0" fmla="*/ 0 h 1558212"/>
              <a:gd name="connsiteX1" fmla="*/ 1764099 w 1764099"/>
              <a:gd name="connsiteY1" fmla="*/ 0 h 1558212"/>
              <a:gd name="connsiteX2" fmla="*/ 1042087 w 1764099"/>
              <a:gd name="connsiteY2" fmla="*/ 1558212 h 1558212"/>
              <a:gd name="connsiteX3" fmla="*/ 0 w 1764099"/>
              <a:gd name="connsiteY3" fmla="*/ 1558212 h 155821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1764099" h="1558212">
                <a:moveTo>
                  <a:pt x="0" y="0"/>
                </a:moveTo>
                <a:lnTo>
                  <a:pt x="1764099" y="0"/>
                </a:lnTo>
                <a:lnTo>
                  <a:pt x="1042087" y="1558212"/>
                </a:lnTo>
                <a:lnTo>
                  <a:pt x="0" y="1558212"/>
                </a:lnTo>
                <a:close/>
              </a:path>
            </a:pathLst>
          </a:custGeom>
          <a:solidFill>
            <a:schemeClr val="accent4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10" name="Freeform: Shape 9">
            <a:extLst>
              <a:ext uri="{FF2B5EF4-FFF2-40B4-BE49-F238E27FC236}">
                <a16:creationId xmlns:a16="http://schemas.microsoft.com/office/drawing/2014/main" id="{D18046FB-44EA-4FD8-A585-EA09A319B2D0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1" y="1691640"/>
            <a:ext cx="12191999" cy="5166360"/>
          </a:xfrm>
          <a:custGeom>
            <a:avLst/>
            <a:gdLst>
              <a:gd name="connsiteX0" fmla="*/ 0 w 12191999"/>
              <a:gd name="connsiteY0" fmla="*/ 0 h 5166360"/>
              <a:gd name="connsiteX1" fmla="*/ 1822388 w 12191999"/>
              <a:gd name="connsiteY1" fmla="*/ 0 h 5166360"/>
              <a:gd name="connsiteX2" fmla="*/ 6468290 w 12191999"/>
              <a:gd name="connsiteY2" fmla="*/ 0 h 5166360"/>
              <a:gd name="connsiteX3" fmla="*/ 7796394 w 12191999"/>
              <a:gd name="connsiteY3" fmla="*/ 0 h 5166360"/>
              <a:gd name="connsiteX4" fmla="*/ 8376834 w 12191999"/>
              <a:gd name="connsiteY4" fmla="*/ 0 h 5166360"/>
              <a:gd name="connsiteX5" fmla="*/ 9704938 w 12191999"/>
              <a:gd name="connsiteY5" fmla="*/ 0 h 5166360"/>
              <a:gd name="connsiteX6" fmla="*/ 9704938 w 12191999"/>
              <a:gd name="connsiteY6" fmla="*/ 2 h 5166360"/>
              <a:gd name="connsiteX7" fmla="*/ 10283456 w 12191999"/>
              <a:gd name="connsiteY7" fmla="*/ 2 h 5166360"/>
              <a:gd name="connsiteX8" fmla="*/ 10863897 w 12191999"/>
              <a:gd name="connsiteY8" fmla="*/ 2 h 5166360"/>
              <a:gd name="connsiteX9" fmla="*/ 12191999 w 12191999"/>
              <a:gd name="connsiteY9" fmla="*/ 2 h 5166360"/>
              <a:gd name="connsiteX10" fmla="*/ 12191999 w 12191999"/>
              <a:gd name="connsiteY10" fmla="*/ 5166360 h 5166360"/>
              <a:gd name="connsiteX11" fmla="*/ 0 w 12191999"/>
              <a:gd name="connsiteY11" fmla="*/ 5166360 h 5166360"/>
              <a:gd name="connsiteX12" fmla="*/ 0 w 12191999"/>
              <a:gd name="connsiteY12" fmla="*/ 2604436 h 5166360"/>
              <a:gd name="connsiteX13" fmla="*/ 862341 w 12191999"/>
              <a:gd name="connsiteY13" fmla="*/ 743371 h 5166360"/>
              <a:gd name="connsiteX14" fmla="*/ 0 w 12191999"/>
              <a:gd name="connsiteY14" fmla="*/ 743371 h 5166360"/>
              <a:gd name="connsiteX15" fmla="*/ 0 w 12191999"/>
              <a:gd name="connsiteY15" fmla="*/ 742508 h 5166360"/>
              <a:gd name="connsiteX16" fmla="*/ 92826 w 12191999"/>
              <a:gd name="connsiteY16" fmla="*/ 742508 h 5166360"/>
              <a:gd name="connsiteX17" fmla="*/ 406486 w 12191999"/>
              <a:gd name="connsiteY17" fmla="*/ 742508 h 5166360"/>
              <a:gd name="connsiteX18" fmla="*/ 406486 w 12191999"/>
              <a:gd name="connsiteY18" fmla="*/ 742507 h 5166360"/>
              <a:gd name="connsiteX19" fmla="*/ 862741 w 12191999"/>
              <a:gd name="connsiteY19" fmla="*/ 742507 h 5166360"/>
              <a:gd name="connsiteX20" fmla="*/ 1206388 w 12191999"/>
              <a:gd name="connsiteY20" fmla="*/ 864 h 5166360"/>
              <a:gd name="connsiteX21" fmla="*/ 748500 w 12191999"/>
              <a:gd name="connsiteY21" fmla="*/ 864 h 5166360"/>
              <a:gd name="connsiteX22" fmla="*/ 0 w 12191999"/>
              <a:gd name="connsiteY22" fmla="*/ 864 h 516636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</a:cxnLst>
            <a:rect l="l" t="t" r="r" b="b"/>
            <a:pathLst>
              <a:path w="12191999" h="5166360">
                <a:moveTo>
                  <a:pt x="0" y="0"/>
                </a:moveTo>
                <a:lnTo>
                  <a:pt x="1822388" y="0"/>
                </a:lnTo>
                <a:lnTo>
                  <a:pt x="6468290" y="0"/>
                </a:lnTo>
                <a:lnTo>
                  <a:pt x="7796394" y="0"/>
                </a:lnTo>
                <a:lnTo>
                  <a:pt x="8376834" y="0"/>
                </a:lnTo>
                <a:lnTo>
                  <a:pt x="9704938" y="0"/>
                </a:lnTo>
                <a:lnTo>
                  <a:pt x="9704938" y="2"/>
                </a:lnTo>
                <a:lnTo>
                  <a:pt x="10283456" y="2"/>
                </a:lnTo>
                <a:lnTo>
                  <a:pt x="10863897" y="2"/>
                </a:lnTo>
                <a:lnTo>
                  <a:pt x="12191999" y="2"/>
                </a:lnTo>
                <a:lnTo>
                  <a:pt x="12191999" y="5166360"/>
                </a:lnTo>
                <a:lnTo>
                  <a:pt x="0" y="5166360"/>
                </a:lnTo>
                <a:lnTo>
                  <a:pt x="0" y="2604436"/>
                </a:lnTo>
                <a:lnTo>
                  <a:pt x="862341" y="743371"/>
                </a:lnTo>
                <a:lnTo>
                  <a:pt x="0" y="743371"/>
                </a:lnTo>
                <a:lnTo>
                  <a:pt x="0" y="742508"/>
                </a:lnTo>
                <a:lnTo>
                  <a:pt x="92826" y="742508"/>
                </a:lnTo>
                <a:lnTo>
                  <a:pt x="406486" y="742508"/>
                </a:lnTo>
                <a:lnTo>
                  <a:pt x="406486" y="742507"/>
                </a:lnTo>
                <a:lnTo>
                  <a:pt x="862741" y="742507"/>
                </a:lnTo>
                <a:lnTo>
                  <a:pt x="1206388" y="864"/>
                </a:lnTo>
                <a:lnTo>
                  <a:pt x="748500" y="864"/>
                </a:lnTo>
                <a:lnTo>
                  <a:pt x="0" y="864"/>
                </a:lnTo>
                <a:close/>
              </a:path>
            </a:pathLst>
          </a:custGeom>
          <a:solidFill>
            <a:srgbClr val="A6A6A6">
              <a:alpha val="49804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12" name="Freeform: Shape 11">
            <a:extLst>
              <a:ext uri="{FF2B5EF4-FFF2-40B4-BE49-F238E27FC236}">
                <a16:creationId xmlns:a16="http://schemas.microsoft.com/office/drawing/2014/main" id="{479F5F2B-8B58-4140-AE6A-51F6C67B18D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1691641"/>
            <a:ext cx="971654" cy="2096979"/>
          </a:xfrm>
          <a:custGeom>
            <a:avLst/>
            <a:gdLst>
              <a:gd name="connsiteX0" fmla="*/ 0 w 971654"/>
              <a:gd name="connsiteY0" fmla="*/ 0 h 2096979"/>
              <a:gd name="connsiteX1" fmla="*/ 971654 w 971654"/>
              <a:gd name="connsiteY1" fmla="*/ 0 h 2096979"/>
              <a:gd name="connsiteX2" fmla="*/ 0 w 971654"/>
              <a:gd name="connsiteY2" fmla="*/ 2096979 h 2096979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</a:cxnLst>
            <a:rect l="l" t="t" r="r" b="b"/>
            <a:pathLst>
              <a:path w="971654" h="2096979">
                <a:moveTo>
                  <a:pt x="0" y="0"/>
                </a:moveTo>
                <a:lnTo>
                  <a:pt x="971654" y="0"/>
                </a:lnTo>
                <a:lnTo>
                  <a:pt x="0" y="2096979"/>
                </a:lnTo>
                <a:close/>
              </a:path>
            </a:pathLst>
          </a:custGeom>
          <a:solidFill>
            <a:srgbClr val="40404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2874031F-2106-AE45-B17C-CD3AF00D1086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653363" y="2176272"/>
            <a:ext cx="9367204" cy="4041648"/>
          </a:xfrm>
        </p:spPr>
        <p:txBody>
          <a:bodyPr anchor="t">
            <a:normAutofit/>
          </a:bodyPr>
          <a:lstStyle/>
          <a:p>
            <a:r>
              <a:rPr lang="en-US" sz="2400" dirty="0"/>
              <a:t>A useful way to secure the advantages of both techniques: judges deriving specific rules from a legislated standard</a:t>
            </a:r>
          </a:p>
          <a:p>
            <a:r>
              <a:rPr lang="en-US" sz="2400" dirty="0"/>
              <a:t>Example 1: </a:t>
            </a:r>
            <a:r>
              <a:rPr lang="en-US" sz="2400" i="1" dirty="0" err="1"/>
              <a:t>Pelephone</a:t>
            </a:r>
            <a:r>
              <a:rPr lang="en-US" sz="2400" dirty="0"/>
              <a:t> case – right to organize, preventing employer interference – replacing the proportionality principle (standard) with a concrete easy-to-enforce rule regarding employer speech </a:t>
            </a:r>
          </a:p>
          <a:p>
            <a:r>
              <a:rPr lang="en-US" sz="2400" dirty="0"/>
              <a:t>Example 2: </a:t>
            </a:r>
            <a:r>
              <a:rPr lang="en-US" sz="2400" i="1" dirty="0"/>
              <a:t>Herman</a:t>
            </a:r>
            <a:r>
              <a:rPr lang="en-US" sz="2400" dirty="0"/>
              <a:t> case – right to a hearing before dismissals derived from the good faith standard</a:t>
            </a:r>
          </a:p>
          <a:p>
            <a:r>
              <a:rPr lang="en-US" sz="2400" dirty="0"/>
              <a:t>In both cases, standard remains in the background</a:t>
            </a:r>
          </a:p>
          <a:p>
            <a:endParaRPr lang="en-US" sz="2400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2244951C-F167-431E-8C40-A2FFAE01590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D3459C1-BC85-2248-A2BD-758E58EA01C0}" type="slidenum">
              <a:rPr lang="en-US" smtClean="0"/>
              <a:t>9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5275998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5AE2E98-F48C-9843-85EB-62F595C7D84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653363" y="406856"/>
            <a:ext cx="9367203" cy="1188720"/>
          </a:xfrm>
        </p:spPr>
        <p:txBody>
          <a:bodyPr>
            <a:normAutofit fontScale="90000"/>
          </a:bodyPr>
          <a:lstStyle/>
          <a:p>
            <a:r>
              <a:rPr lang="en-US" sz="4900" dirty="0"/>
              <a:t>Third Party Liability</a:t>
            </a:r>
            <a:br>
              <a:rPr lang="en-US" sz="3700" dirty="0"/>
            </a:br>
            <a:endParaRPr lang="en-US" sz="3700" dirty="0"/>
          </a:p>
        </p:txBody>
      </p:sp>
      <p:sp>
        <p:nvSpPr>
          <p:cNvPr id="8" name="Freeform: Shape 7">
            <a:extLst>
              <a:ext uri="{FF2B5EF4-FFF2-40B4-BE49-F238E27FC236}">
                <a16:creationId xmlns:a16="http://schemas.microsoft.com/office/drawing/2014/main" id="{7CB4857B-ED7C-444D-9F04-2F885114A1C2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1" y="0"/>
            <a:ext cx="1764099" cy="1558212"/>
          </a:xfrm>
          <a:custGeom>
            <a:avLst/>
            <a:gdLst>
              <a:gd name="connsiteX0" fmla="*/ 0 w 1764099"/>
              <a:gd name="connsiteY0" fmla="*/ 0 h 1558212"/>
              <a:gd name="connsiteX1" fmla="*/ 1764099 w 1764099"/>
              <a:gd name="connsiteY1" fmla="*/ 0 h 1558212"/>
              <a:gd name="connsiteX2" fmla="*/ 1042087 w 1764099"/>
              <a:gd name="connsiteY2" fmla="*/ 1558212 h 1558212"/>
              <a:gd name="connsiteX3" fmla="*/ 0 w 1764099"/>
              <a:gd name="connsiteY3" fmla="*/ 1558212 h 155821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1764099" h="1558212">
                <a:moveTo>
                  <a:pt x="0" y="0"/>
                </a:moveTo>
                <a:lnTo>
                  <a:pt x="1764099" y="0"/>
                </a:lnTo>
                <a:lnTo>
                  <a:pt x="1042087" y="1558212"/>
                </a:lnTo>
                <a:lnTo>
                  <a:pt x="0" y="1558212"/>
                </a:lnTo>
                <a:close/>
              </a:path>
            </a:pathLst>
          </a:custGeom>
          <a:solidFill>
            <a:schemeClr val="accent4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10" name="Freeform: Shape 9">
            <a:extLst>
              <a:ext uri="{FF2B5EF4-FFF2-40B4-BE49-F238E27FC236}">
                <a16:creationId xmlns:a16="http://schemas.microsoft.com/office/drawing/2014/main" id="{D18046FB-44EA-4FD8-A585-EA09A319B2D0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1" y="1691640"/>
            <a:ext cx="12191999" cy="5166360"/>
          </a:xfrm>
          <a:custGeom>
            <a:avLst/>
            <a:gdLst>
              <a:gd name="connsiteX0" fmla="*/ 0 w 12191999"/>
              <a:gd name="connsiteY0" fmla="*/ 0 h 5166360"/>
              <a:gd name="connsiteX1" fmla="*/ 1822388 w 12191999"/>
              <a:gd name="connsiteY1" fmla="*/ 0 h 5166360"/>
              <a:gd name="connsiteX2" fmla="*/ 6468290 w 12191999"/>
              <a:gd name="connsiteY2" fmla="*/ 0 h 5166360"/>
              <a:gd name="connsiteX3" fmla="*/ 7796394 w 12191999"/>
              <a:gd name="connsiteY3" fmla="*/ 0 h 5166360"/>
              <a:gd name="connsiteX4" fmla="*/ 8376834 w 12191999"/>
              <a:gd name="connsiteY4" fmla="*/ 0 h 5166360"/>
              <a:gd name="connsiteX5" fmla="*/ 9704938 w 12191999"/>
              <a:gd name="connsiteY5" fmla="*/ 0 h 5166360"/>
              <a:gd name="connsiteX6" fmla="*/ 9704938 w 12191999"/>
              <a:gd name="connsiteY6" fmla="*/ 2 h 5166360"/>
              <a:gd name="connsiteX7" fmla="*/ 10283456 w 12191999"/>
              <a:gd name="connsiteY7" fmla="*/ 2 h 5166360"/>
              <a:gd name="connsiteX8" fmla="*/ 10863897 w 12191999"/>
              <a:gd name="connsiteY8" fmla="*/ 2 h 5166360"/>
              <a:gd name="connsiteX9" fmla="*/ 12191999 w 12191999"/>
              <a:gd name="connsiteY9" fmla="*/ 2 h 5166360"/>
              <a:gd name="connsiteX10" fmla="*/ 12191999 w 12191999"/>
              <a:gd name="connsiteY10" fmla="*/ 5166360 h 5166360"/>
              <a:gd name="connsiteX11" fmla="*/ 0 w 12191999"/>
              <a:gd name="connsiteY11" fmla="*/ 5166360 h 5166360"/>
              <a:gd name="connsiteX12" fmla="*/ 0 w 12191999"/>
              <a:gd name="connsiteY12" fmla="*/ 2604436 h 5166360"/>
              <a:gd name="connsiteX13" fmla="*/ 862341 w 12191999"/>
              <a:gd name="connsiteY13" fmla="*/ 743371 h 5166360"/>
              <a:gd name="connsiteX14" fmla="*/ 0 w 12191999"/>
              <a:gd name="connsiteY14" fmla="*/ 743371 h 5166360"/>
              <a:gd name="connsiteX15" fmla="*/ 0 w 12191999"/>
              <a:gd name="connsiteY15" fmla="*/ 742508 h 5166360"/>
              <a:gd name="connsiteX16" fmla="*/ 92826 w 12191999"/>
              <a:gd name="connsiteY16" fmla="*/ 742508 h 5166360"/>
              <a:gd name="connsiteX17" fmla="*/ 406486 w 12191999"/>
              <a:gd name="connsiteY17" fmla="*/ 742508 h 5166360"/>
              <a:gd name="connsiteX18" fmla="*/ 406486 w 12191999"/>
              <a:gd name="connsiteY18" fmla="*/ 742507 h 5166360"/>
              <a:gd name="connsiteX19" fmla="*/ 862741 w 12191999"/>
              <a:gd name="connsiteY19" fmla="*/ 742507 h 5166360"/>
              <a:gd name="connsiteX20" fmla="*/ 1206388 w 12191999"/>
              <a:gd name="connsiteY20" fmla="*/ 864 h 5166360"/>
              <a:gd name="connsiteX21" fmla="*/ 748500 w 12191999"/>
              <a:gd name="connsiteY21" fmla="*/ 864 h 5166360"/>
              <a:gd name="connsiteX22" fmla="*/ 0 w 12191999"/>
              <a:gd name="connsiteY22" fmla="*/ 864 h 516636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</a:cxnLst>
            <a:rect l="l" t="t" r="r" b="b"/>
            <a:pathLst>
              <a:path w="12191999" h="5166360">
                <a:moveTo>
                  <a:pt x="0" y="0"/>
                </a:moveTo>
                <a:lnTo>
                  <a:pt x="1822388" y="0"/>
                </a:lnTo>
                <a:lnTo>
                  <a:pt x="6468290" y="0"/>
                </a:lnTo>
                <a:lnTo>
                  <a:pt x="7796394" y="0"/>
                </a:lnTo>
                <a:lnTo>
                  <a:pt x="8376834" y="0"/>
                </a:lnTo>
                <a:lnTo>
                  <a:pt x="9704938" y="0"/>
                </a:lnTo>
                <a:lnTo>
                  <a:pt x="9704938" y="2"/>
                </a:lnTo>
                <a:lnTo>
                  <a:pt x="10283456" y="2"/>
                </a:lnTo>
                <a:lnTo>
                  <a:pt x="10863897" y="2"/>
                </a:lnTo>
                <a:lnTo>
                  <a:pt x="12191999" y="2"/>
                </a:lnTo>
                <a:lnTo>
                  <a:pt x="12191999" y="5166360"/>
                </a:lnTo>
                <a:lnTo>
                  <a:pt x="0" y="5166360"/>
                </a:lnTo>
                <a:lnTo>
                  <a:pt x="0" y="2604436"/>
                </a:lnTo>
                <a:lnTo>
                  <a:pt x="862341" y="743371"/>
                </a:lnTo>
                <a:lnTo>
                  <a:pt x="0" y="743371"/>
                </a:lnTo>
                <a:lnTo>
                  <a:pt x="0" y="742508"/>
                </a:lnTo>
                <a:lnTo>
                  <a:pt x="92826" y="742508"/>
                </a:lnTo>
                <a:lnTo>
                  <a:pt x="406486" y="742508"/>
                </a:lnTo>
                <a:lnTo>
                  <a:pt x="406486" y="742507"/>
                </a:lnTo>
                <a:lnTo>
                  <a:pt x="862741" y="742507"/>
                </a:lnTo>
                <a:lnTo>
                  <a:pt x="1206388" y="864"/>
                </a:lnTo>
                <a:lnTo>
                  <a:pt x="748500" y="864"/>
                </a:lnTo>
                <a:lnTo>
                  <a:pt x="0" y="864"/>
                </a:lnTo>
                <a:close/>
              </a:path>
            </a:pathLst>
          </a:custGeom>
          <a:solidFill>
            <a:srgbClr val="A6A6A6">
              <a:alpha val="49804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12" name="Freeform: Shape 11">
            <a:extLst>
              <a:ext uri="{FF2B5EF4-FFF2-40B4-BE49-F238E27FC236}">
                <a16:creationId xmlns:a16="http://schemas.microsoft.com/office/drawing/2014/main" id="{479F5F2B-8B58-4140-AE6A-51F6C67B18D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1691641"/>
            <a:ext cx="971654" cy="2096979"/>
          </a:xfrm>
          <a:custGeom>
            <a:avLst/>
            <a:gdLst>
              <a:gd name="connsiteX0" fmla="*/ 0 w 971654"/>
              <a:gd name="connsiteY0" fmla="*/ 0 h 2096979"/>
              <a:gd name="connsiteX1" fmla="*/ 971654 w 971654"/>
              <a:gd name="connsiteY1" fmla="*/ 0 h 2096979"/>
              <a:gd name="connsiteX2" fmla="*/ 0 w 971654"/>
              <a:gd name="connsiteY2" fmla="*/ 2096979 h 2096979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</a:cxnLst>
            <a:rect l="l" t="t" r="r" b="b"/>
            <a:pathLst>
              <a:path w="971654" h="2096979">
                <a:moveTo>
                  <a:pt x="0" y="0"/>
                </a:moveTo>
                <a:lnTo>
                  <a:pt x="971654" y="0"/>
                </a:lnTo>
                <a:lnTo>
                  <a:pt x="0" y="2096979"/>
                </a:lnTo>
                <a:close/>
              </a:path>
            </a:pathLst>
          </a:custGeom>
          <a:solidFill>
            <a:srgbClr val="40404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29D6BE4-4E3A-CE47-839A-3CCFD69640B1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653363" y="2176272"/>
            <a:ext cx="9367204" cy="4041648"/>
          </a:xfrm>
        </p:spPr>
        <p:txBody>
          <a:bodyPr anchor="t">
            <a:normAutofit/>
          </a:bodyPr>
          <a:lstStyle/>
          <a:p>
            <a:r>
              <a:rPr lang="en-US" sz="2400" dirty="0"/>
              <a:t>Consider a Bank that engages with a contractor for cleaning services</a:t>
            </a:r>
          </a:p>
          <a:p>
            <a:r>
              <a:rPr lang="en-US" sz="2400" dirty="0"/>
              <a:t>Imagine that the pay is not enough to allow the contractor to comply with </a:t>
            </a:r>
            <a:r>
              <a:rPr lang="en-US" sz="2400" dirty="0" err="1"/>
              <a:t>labour</a:t>
            </a:r>
            <a:r>
              <a:rPr lang="en-US" sz="2400" dirty="0"/>
              <a:t> laws without losing money (“money-losing contract”) – the client is </a:t>
            </a:r>
            <a:r>
              <a:rPr lang="en-US" sz="2400" i="1" dirty="0"/>
              <a:t>causing</a:t>
            </a:r>
            <a:r>
              <a:rPr lang="en-US" sz="2400" dirty="0"/>
              <a:t> the violation indirectly </a:t>
            </a:r>
          </a:p>
          <a:p>
            <a:r>
              <a:rPr lang="en-US" sz="2400" dirty="0"/>
              <a:t>In some other cases, the client is in a position to </a:t>
            </a:r>
            <a:r>
              <a:rPr lang="en-US" sz="2400" i="1" dirty="0"/>
              <a:t>prevent</a:t>
            </a:r>
            <a:r>
              <a:rPr lang="en-US" sz="2400" dirty="0"/>
              <a:t> the violation most efficiently (cheapest cost avoider) – again justifying client liability</a:t>
            </a:r>
          </a:p>
          <a:p>
            <a:r>
              <a:rPr lang="en-US" sz="2400" dirty="0"/>
              <a:t>Israeli legislation now places some liability on clients in specific problematic sectors (cleaning and security)</a:t>
            </a:r>
          </a:p>
          <a:p>
            <a:r>
              <a:rPr lang="en-US" sz="2400" dirty="0"/>
              <a:t>What can courts do?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29D98DBC-04DA-4DE2-A826-9C7878DBA76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D3459C1-BC85-2248-A2BD-758E58EA01C0}" type="slidenum">
              <a:rPr lang="en-US" smtClean="0"/>
              <a:t>10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8699527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build="p"/>
    </p:bld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5AE2E98-F48C-9843-85EB-62F595C7D84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653363" y="386308"/>
            <a:ext cx="9367203" cy="1188720"/>
          </a:xfrm>
        </p:spPr>
        <p:txBody>
          <a:bodyPr>
            <a:normAutofit fontScale="90000"/>
          </a:bodyPr>
          <a:lstStyle/>
          <a:p>
            <a:r>
              <a:rPr lang="en-US" sz="4900" dirty="0"/>
              <a:t>Third Party Liability</a:t>
            </a:r>
            <a:br>
              <a:rPr lang="en-US" sz="3700" dirty="0"/>
            </a:br>
            <a:endParaRPr lang="en-US" sz="3700" dirty="0"/>
          </a:p>
        </p:txBody>
      </p:sp>
      <p:sp>
        <p:nvSpPr>
          <p:cNvPr id="8" name="Freeform: Shape 7">
            <a:extLst>
              <a:ext uri="{FF2B5EF4-FFF2-40B4-BE49-F238E27FC236}">
                <a16:creationId xmlns:a16="http://schemas.microsoft.com/office/drawing/2014/main" id="{7CB4857B-ED7C-444D-9F04-2F885114A1C2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1" y="0"/>
            <a:ext cx="1764099" cy="1558212"/>
          </a:xfrm>
          <a:custGeom>
            <a:avLst/>
            <a:gdLst>
              <a:gd name="connsiteX0" fmla="*/ 0 w 1764099"/>
              <a:gd name="connsiteY0" fmla="*/ 0 h 1558212"/>
              <a:gd name="connsiteX1" fmla="*/ 1764099 w 1764099"/>
              <a:gd name="connsiteY1" fmla="*/ 0 h 1558212"/>
              <a:gd name="connsiteX2" fmla="*/ 1042087 w 1764099"/>
              <a:gd name="connsiteY2" fmla="*/ 1558212 h 1558212"/>
              <a:gd name="connsiteX3" fmla="*/ 0 w 1764099"/>
              <a:gd name="connsiteY3" fmla="*/ 1558212 h 155821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1764099" h="1558212">
                <a:moveTo>
                  <a:pt x="0" y="0"/>
                </a:moveTo>
                <a:lnTo>
                  <a:pt x="1764099" y="0"/>
                </a:lnTo>
                <a:lnTo>
                  <a:pt x="1042087" y="1558212"/>
                </a:lnTo>
                <a:lnTo>
                  <a:pt x="0" y="1558212"/>
                </a:lnTo>
                <a:close/>
              </a:path>
            </a:pathLst>
          </a:custGeom>
          <a:solidFill>
            <a:schemeClr val="accent4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10" name="Freeform: Shape 9">
            <a:extLst>
              <a:ext uri="{FF2B5EF4-FFF2-40B4-BE49-F238E27FC236}">
                <a16:creationId xmlns:a16="http://schemas.microsoft.com/office/drawing/2014/main" id="{D18046FB-44EA-4FD8-A585-EA09A319B2D0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1" y="1691640"/>
            <a:ext cx="12191999" cy="5166360"/>
          </a:xfrm>
          <a:custGeom>
            <a:avLst/>
            <a:gdLst>
              <a:gd name="connsiteX0" fmla="*/ 0 w 12191999"/>
              <a:gd name="connsiteY0" fmla="*/ 0 h 5166360"/>
              <a:gd name="connsiteX1" fmla="*/ 1822388 w 12191999"/>
              <a:gd name="connsiteY1" fmla="*/ 0 h 5166360"/>
              <a:gd name="connsiteX2" fmla="*/ 6468290 w 12191999"/>
              <a:gd name="connsiteY2" fmla="*/ 0 h 5166360"/>
              <a:gd name="connsiteX3" fmla="*/ 7796394 w 12191999"/>
              <a:gd name="connsiteY3" fmla="*/ 0 h 5166360"/>
              <a:gd name="connsiteX4" fmla="*/ 8376834 w 12191999"/>
              <a:gd name="connsiteY4" fmla="*/ 0 h 5166360"/>
              <a:gd name="connsiteX5" fmla="*/ 9704938 w 12191999"/>
              <a:gd name="connsiteY5" fmla="*/ 0 h 5166360"/>
              <a:gd name="connsiteX6" fmla="*/ 9704938 w 12191999"/>
              <a:gd name="connsiteY6" fmla="*/ 2 h 5166360"/>
              <a:gd name="connsiteX7" fmla="*/ 10283456 w 12191999"/>
              <a:gd name="connsiteY7" fmla="*/ 2 h 5166360"/>
              <a:gd name="connsiteX8" fmla="*/ 10863897 w 12191999"/>
              <a:gd name="connsiteY8" fmla="*/ 2 h 5166360"/>
              <a:gd name="connsiteX9" fmla="*/ 12191999 w 12191999"/>
              <a:gd name="connsiteY9" fmla="*/ 2 h 5166360"/>
              <a:gd name="connsiteX10" fmla="*/ 12191999 w 12191999"/>
              <a:gd name="connsiteY10" fmla="*/ 5166360 h 5166360"/>
              <a:gd name="connsiteX11" fmla="*/ 0 w 12191999"/>
              <a:gd name="connsiteY11" fmla="*/ 5166360 h 5166360"/>
              <a:gd name="connsiteX12" fmla="*/ 0 w 12191999"/>
              <a:gd name="connsiteY12" fmla="*/ 2604436 h 5166360"/>
              <a:gd name="connsiteX13" fmla="*/ 862341 w 12191999"/>
              <a:gd name="connsiteY13" fmla="*/ 743371 h 5166360"/>
              <a:gd name="connsiteX14" fmla="*/ 0 w 12191999"/>
              <a:gd name="connsiteY14" fmla="*/ 743371 h 5166360"/>
              <a:gd name="connsiteX15" fmla="*/ 0 w 12191999"/>
              <a:gd name="connsiteY15" fmla="*/ 742508 h 5166360"/>
              <a:gd name="connsiteX16" fmla="*/ 92826 w 12191999"/>
              <a:gd name="connsiteY16" fmla="*/ 742508 h 5166360"/>
              <a:gd name="connsiteX17" fmla="*/ 406486 w 12191999"/>
              <a:gd name="connsiteY17" fmla="*/ 742508 h 5166360"/>
              <a:gd name="connsiteX18" fmla="*/ 406486 w 12191999"/>
              <a:gd name="connsiteY18" fmla="*/ 742507 h 5166360"/>
              <a:gd name="connsiteX19" fmla="*/ 862741 w 12191999"/>
              <a:gd name="connsiteY19" fmla="*/ 742507 h 5166360"/>
              <a:gd name="connsiteX20" fmla="*/ 1206388 w 12191999"/>
              <a:gd name="connsiteY20" fmla="*/ 864 h 5166360"/>
              <a:gd name="connsiteX21" fmla="*/ 748500 w 12191999"/>
              <a:gd name="connsiteY21" fmla="*/ 864 h 5166360"/>
              <a:gd name="connsiteX22" fmla="*/ 0 w 12191999"/>
              <a:gd name="connsiteY22" fmla="*/ 864 h 516636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</a:cxnLst>
            <a:rect l="l" t="t" r="r" b="b"/>
            <a:pathLst>
              <a:path w="12191999" h="5166360">
                <a:moveTo>
                  <a:pt x="0" y="0"/>
                </a:moveTo>
                <a:lnTo>
                  <a:pt x="1822388" y="0"/>
                </a:lnTo>
                <a:lnTo>
                  <a:pt x="6468290" y="0"/>
                </a:lnTo>
                <a:lnTo>
                  <a:pt x="7796394" y="0"/>
                </a:lnTo>
                <a:lnTo>
                  <a:pt x="8376834" y="0"/>
                </a:lnTo>
                <a:lnTo>
                  <a:pt x="9704938" y="0"/>
                </a:lnTo>
                <a:lnTo>
                  <a:pt x="9704938" y="2"/>
                </a:lnTo>
                <a:lnTo>
                  <a:pt x="10283456" y="2"/>
                </a:lnTo>
                <a:lnTo>
                  <a:pt x="10863897" y="2"/>
                </a:lnTo>
                <a:lnTo>
                  <a:pt x="12191999" y="2"/>
                </a:lnTo>
                <a:lnTo>
                  <a:pt x="12191999" y="5166360"/>
                </a:lnTo>
                <a:lnTo>
                  <a:pt x="0" y="5166360"/>
                </a:lnTo>
                <a:lnTo>
                  <a:pt x="0" y="2604436"/>
                </a:lnTo>
                <a:lnTo>
                  <a:pt x="862341" y="743371"/>
                </a:lnTo>
                <a:lnTo>
                  <a:pt x="0" y="743371"/>
                </a:lnTo>
                <a:lnTo>
                  <a:pt x="0" y="742508"/>
                </a:lnTo>
                <a:lnTo>
                  <a:pt x="92826" y="742508"/>
                </a:lnTo>
                <a:lnTo>
                  <a:pt x="406486" y="742508"/>
                </a:lnTo>
                <a:lnTo>
                  <a:pt x="406486" y="742507"/>
                </a:lnTo>
                <a:lnTo>
                  <a:pt x="862741" y="742507"/>
                </a:lnTo>
                <a:lnTo>
                  <a:pt x="1206388" y="864"/>
                </a:lnTo>
                <a:lnTo>
                  <a:pt x="748500" y="864"/>
                </a:lnTo>
                <a:lnTo>
                  <a:pt x="0" y="864"/>
                </a:lnTo>
                <a:close/>
              </a:path>
            </a:pathLst>
          </a:custGeom>
          <a:solidFill>
            <a:srgbClr val="A6A6A6">
              <a:alpha val="49804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12" name="Freeform: Shape 11">
            <a:extLst>
              <a:ext uri="{FF2B5EF4-FFF2-40B4-BE49-F238E27FC236}">
                <a16:creationId xmlns:a16="http://schemas.microsoft.com/office/drawing/2014/main" id="{479F5F2B-8B58-4140-AE6A-51F6C67B18D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1691641"/>
            <a:ext cx="971654" cy="2096979"/>
          </a:xfrm>
          <a:custGeom>
            <a:avLst/>
            <a:gdLst>
              <a:gd name="connsiteX0" fmla="*/ 0 w 971654"/>
              <a:gd name="connsiteY0" fmla="*/ 0 h 2096979"/>
              <a:gd name="connsiteX1" fmla="*/ 971654 w 971654"/>
              <a:gd name="connsiteY1" fmla="*/ 0 h 2096979"/>
              <a:gd name="connsiteX2" fmla="*/ 0 w 971654"/>
              <a:gd name="connsiteY2" fmla="*/ 2096979 h 2096979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</a:cxnLst>
            <a:rect l="l" t="t" r="r" b="b"/>
            <a:pathLst>
              <a:path w="971654" h="2096979">
                <a:moveTo>
                  <a:pt x="0" y="0"/>
                </a:moveTo>
                <a:lnTo>
                  <a:pt x="971654" y="0"/>
                </a:lnTo>
                <a:lnTo>
                  <a:pt x="0" y="2096979"/>
                </a:lnTo>
                <a:close/>
              </a:path>
            </a:pathLst>
          </a:custGeom>
          <a:solidFill>
            <a:srgbClr val="40404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29D6BE4-4E3A-CE47-839A-3CCFD69640B1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653362" y="2003171"/>
            <a:ext cx="9367204" cy="4041648"/>
          </a:xfrm>
        </p:spPr>
        <p:txBody>
          <a:bodyPr anchor="t">
            <a:noAutofit/>
          </a:bodyPr>
          <a:lstStyle/>
          <a:p>
            <a:r>
              <a:rPr lang="en-US" sz="2400" dirty="0"/>
              <a:t>Who is the “employer”? Interpreting the term while taking compliance considerations into account</a:t>
            </a:r>
          </a:p>
          <a:p>
            <a:r>
              <a:rPr lang="en-US" sz="2400" i="1" dirty="0" err="1"/>
              <a:t>Shmuelov</a:t>
            </a:r>
            <a:r>
              <a:rPr lang="en-US" sz="2400" dirty="0"/>
              <a:t> case – in case of a money-losing contract, a Bank which turned a blind eye to the expected violations is directly liable towards the employee as a ”residual employer” (a guarantor)</a:t>
            </a:r>
          </a:p>
          <a:p>
            <a:r>
              <a:rPr lang="en-US" sz="2400" dirty="0"/>
              <a:t>This judgment preceded the legislation that now has a similar effect; can be used in other sectors (beyond cleaning and security) and in less extreme situations </a:t>
            </a:r>
          </a:p>
          <a:p>
            <a:r>
              <a:rPr lang="en-US" sz="2400" dirty="0"/>
              <a:t>deterrence on clients – incentives to ensure compliance by contractor</a:t>
            </a:r>
          </a:p>
          <a:p>
            <a:r>
              <a:rPr lang="en-US" sz="2400" dirty="0"/>
              <a:t>Also “puts a mirror” in the face of clients and prevents moral hypocrisy; and takes away from the contractors the ability to deceive themselves that it is not their fault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0CA49897-B67A-48CF-8167-F2895B5E3D8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D3459C1-BC85-2248-A2BD-758E58EA01C0}" type="slidenum">
              <a:rPr lang="en-US" smtClean="0"/>
              <a:t>11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6093002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build="p"/>
    </p:bld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16F564A-1575-5B4A-95AD-88B94265E22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653363" y="191102"/>
            <a:ext cx="9367203" cy="1188720"/>
          </a:xfrm>
        </p:spPr>
        <p:txBody>
          <a:bodyPr>
            <a:normAutofit/>
          </a:bodyPr>
          <a:lstStyle/>
          <a:p>
            <a:r>
              <a:rPr lang="en-US" dirty="0"/>
              <a:t>Remedies</a:t>
            </a:r>
          </a:p>
        </p:txBody>
      </p:sp>
      <p:sp>
        <p:nvSpPr>
          <p:cNvPr id="8" name="Freeform: Shape 7">
            <a:extLst>
              <a:ext uri="{FF2B5EF4-FFF2-40B4-BE49-F238E27FC236}">
                <a16:creationId xmlns:a16="http://schemas.microsoft.com/office/drawing/2014/main" id="{7CB4857B-ED7C-444D-9F04-2F885114A1C2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1" y="0"/>
            <a:ext cx="1764099" cy="1558212"/>
          </a:xfrm>
          <a:custGeom>
            <a:avLst/>
            <a:gdLst>
              <a:gd name="connsiteX0" fmla="*/ 0 w 1764099"/>
              <a:gd name="connsiteY0" fmla="*/ 0 h 1558212"/>
              <a:gd name="connsiteX1" fmla="*/ 1764099 w 1764099"/>
              <a:gd name="connsiteY1" fmla="*/ 0 h 1558212"/>
              <a:gd name="connsiteX2" fmla="*/ 1042087 w 1764099"/>
              <a:gd name="connsiteY2" fmla="*/ 1558212 h 1558212"/>
              <a:gd name="connsiteX3" fmla="*/ 0 w 1764099"/>
              <a:gd name="connsiteY3" fmla="*/ 1558212 h 155821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1764099" h="1558212">
                <a:moveTo>
                  <a:pt x="0" y="0"/>
                </a:moveTo>
                <a:lnTo>
                  <a:pt x="1764099" y="0"/>
                </a:lnTo>
                <a:lnTo>
                  <a:pt x="1042087" y="1558212"/>
                </a:lnTo>
                <a:lnTo>
                  <a:pt x="0" y="1558212"/>
                </a:lnTo>
                <a:close/>
              </a:path>
            </a:pathLst>
          </a:custGeom>
          <a:solidFill>
            <a:schemeClr val="accent4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10" name="Freeform: Shape 9">
            <a:extLst>
              <a:ext uri="{FF2B5EF4-FFF2-40B4-BE49-F238E27FC236}">
                <a16:creationId xmlns:a16="http://schemas.microsoft.com/office/drawing/2014/main" id="{D18046FB-44EA-4FD8-A585-EA09A319B2D0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1" y="1691640"/>
            <a:ext cx="12191999" cy="5166360"/>
          </a:xfrm>
          <a:custGeom>
            <a:avLst/>
            <a:gdLst>
              <a:gd name="connsiteX0" fmla="*/ 0 w 12191999"/>
              <a:gd name="connsiteY0" fmla="*/ 0 h 5166360"/>
              <a:gd name="connsiteX1" fmla="*/ 1822388 w 12191999"/>
              <a:gd name="connsiteY1" fmla="*/ 0 h 5166360"/>
              <a:gd name="connsiteX2" fmla="*/ 6468290 w 12191999"/>
              <a:gd name="connsiteY2" fmla="*/ 0 h 5166360"/>
              <a:gd name="connsiteX3" fmla="*/ 7796394 w 12191999"/>
              <a:gd name="connsiteY3" fmla="*/ 0 h 5166360"/>
              <a:gd name="connsiteX4" fmla="*/ 8376834 w 12191999"/>
              <a:gd name="connsiteY4" fmla="*/ 0 h 5166360"/>
              <a:gd name="connsiteX5" fmla="*/ 9704938 w 12191999"/>
              <a:gd name="connsiteY5" fmla="*/ 0 h 5166360"/>
              <a:gd name="connsiteX6" fmla="*/ 9704938 w 12191999"/>
              <a:gd name="connsiteY6" fmla="*/ 2 h 5166360"/>
              <a:gd name="connsiteX7" fmla="*/ 10283456 w 12191999"/>
              <a:gd name="connsiteY7" fmla="*/ 2 h 5166360"/>
              <a:gd name="connsiteX8" fmla="*/ 10863897 w 12191999"/>
              <a:gd name="connsiteY8" fmla="*/ 2 h 5166360"/>
              <a:gd name="connsiteX9" fmla="*/ 12191999 w 12191999"/>
              <a:gd name="connsiteY9" fmla="*/ 2 h 5166360"/>
              <a:gd name="connsiteX10" fmla="*/ 12191999 w 12191999"/>
              <a:gd name="connsiteY10" fmla="*/ 5166360 h 5166360"/>
              <a:gd name="connsiteX11" fmla="*/ 0 w 12191999"/>
              <a:gd name="connsiteY11" fmla="*/ 5166360 h 5166360"/>
              <a:gd name="connsiteX12" fmla="*/ 0 w 12191999"/>
              <a:gd name="connsiteY12" fmla="*/ 2604436 h 5166360"/>
              <a:gd name="connsiteX13" fmla="*/ 862341 w 12191999"/>
              <a:gd name="connsiteY13" fmla="*/ 743371 h 5166360"/>
              <a:gd name="connsiteX14" fmla="*/ 0 w 12191999"/>
              <a:gd name="connsiteY14" fmla="*/ 743371 h 5166360"/>
              <a:gd name="connsiteX15" fmla="*/ 0 w 12191999"/>
              <a:gd name="connsiteY15" fmla="*/ 742508 h 5166360"/>
              <a:gd name="connsiteX16" fmla="*/ 92826 w 12191999"/>
              <a:gd name="connsiteY16" fmla="*/ 742508 h 5166360"/>
              <a:gd name="connsiteX17" fmla="*/ 406486 w 12191999"/>
              <a:gd name="connsiteY17" fmla="*/ 742508 h 5166360"/>
              <a:gd name="connsiteX18" fmla="*/ 406486 w 12191999"/>
              <a:gd name="connsiteY18" fmla="*/ 742507 h 5166360"/>
              <a:gd name="connsiteX19" fmla="*/ 862741 w 12191999"/>
              <a:gd name="connsiteY19" fmla="*/ 742507 h 5166360"/>
              <a:gd name="connsiteX20" fmla="*/ 1206388 w 12191999"/>
              <a:gd name="connsiteY20" fmla="*/ 864 h 5166360"/>
              <a:gd name="connsiteX21" fmla="*/ 748500 w 12191999"/>
              <a:gd name="connsiteY21" fmla="*/ 864 h 5166360"/>
              <a:gd name="connsiteX22" fmla="*/ 0 w 12191999"/>
              <a:gd name="connsiteY22" fmla="*/ 864 h 516636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</a:cxnLst>
            <a:rect l="l" t="t" r="r" b="b"/>
            <a:pathLst>
              <a:path w="12191999" h="5166360">
                <a:moveTo>
                  <a:pt x="0" y="0"/>
                </a:moveTo>
                <a:lnTo>
                  <a:pt x="1822388" y="0"/>
                </a:lnTo>
                <a:lnTo>
                  <a:pt x="6468290" y="0"/>
                </a:lnTo>
                <a:lnTo>
                  <a:pt x="7796394" y="0"/>
                </a:lnTo>
                <a:lnTo>
                  <a:pt x="8376834" y="0"/>
                </a:lnTo>
                <a:lnTo>
                  <a:pt x="9704938" y="0"/>
                </a:lnTo>
                <a:lnTo>
                  <a:pt x="9704938" y="2"/>
                </a:lnTo>
                <a:lnTo>
                  <a:pt x="10283456" y="2"/>
                </a:lnTo>
                <a:lnTo>
                  <a:pt x="10863897" y="2"/>
                </a:lnTo>
                <a:lnTo>
                  <a:pt x="12191999" y="2"/>
                </a:lnTo>
                <a:lnTo>
                  <a:pt x="12191999" y="5166360"/>
                </a:lnTo>
                <a:lnTo>
                  <a:pt x="0" y="5166360"/>
                </a:lnTo>
                <a:lnTo>
                  <a:pt x="0" y="2604436"/>
                </a:lnTo>
                <a:lnTo>
                  <a:pt x="862341" y="743371"/>
                </a:lnTo>
                <a:lnTo>
                  <a:pt x="0" y="743371"/>
                </a:lnTo>
                <a:lnTo>
                  <a:pt x="0" y="742508"/>
                </a:lnTo>
                <a:lnTo>
                  <a:pt x="92826" y="742508"/>
                </a:lnTo>
                <a:lnTo>
                  <a:pt x="406486" y="742508"/>
                </a:lnTo>
                <a:lnTo>
                  <a:pt x="406486" y="742507"/>
                </a:lnTo>
                <a:lnTo>
                  <a:pt x="862741" y="742507"/>
                </a:lnTo>
                <a:lnTo>
                  <a:pt x="1206388" y="864"/>
                </a:lnTo>
                <a:lnTo>
                  <a:pt x="748500" y="864"/>
                </a:lnTo>
                <a:lnTo>
                  <a:pt x="0" y="864"/>
                </a:lnTo>
                <a:close/>
              </a:path>
            </a:pathLst>
          </a:custGeom>
          <a:solidFill>
            <a:srgbClr val="A6A6A6">
              <a:alpha val="49804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12" name="Freeform: Shape 11">
            <a:extLst>
              <a:ext uri="{FF2B5EF4-FFF2-40B4-BE49-F238E27FC236}">
                <a16:creationId xmlns:a16="http://schemas.microsoft.com/office/drawing/2014/main" id="{479F5F2B-8B58-4140-AE6A-51F6C67B18D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1691641"/>
            <a:ext cx="971654" cy="2096979"/>
          </a:xfrm>
          <a:custGeom>
            <a:avLst/>
            <a:gdLst>
              <a:gd name="connsiteX0" fmla="*/ 0 w 971654"/>
              <a:gd name="connsiteY0" fmla="*/ 0 h 2096979"/>
              <a:gd name="connsiteX1" fmla="*/ 971654 w 971654"/>
              <a:gd name="connsiteY1" fmla="*/ 0 h 2096979"/>
              <a:gd name="connsiteX2" fmla="*/ 0 w 971654"/>
              <a:gd name="connsiteY2" fmla="*/ 2096979 h 2096979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</a:cxnLst>
            <a:rect l="l" t="t" r="r" b="b"/>
            <a:pathLst>
              <a:path w="971654" h="2096979">
                <a:moveTo>
                  <a:pt x="0" y="0"/>
                </a:moveTo>
                <a:lnTo>
                  <a:pt x="971654" y="0"/>
                </a:lnTo>
                <a:lnTo>
                  <a:pt x="0" y="2096979"/>
                </a:lnTo>
                <a:close/>
              </a:path>
            </a:pathLst>
          </a:custGeom>
          <a:solidFill>
            <a:srgbClr val="40404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2BC26AAB-6752-6E46-B684-3F5108170A1E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653362" y="2003171"/>
            <a:ext cx="9367204" cy="4041648"/>
          </a:xfrm>
        </p:spPr>
        <p:txBody>
          <a:bodyPr anchor="t">
            <a:noAutofit/>
          </a:bodyPr>
          <a:lstStyle/>
          <a:p>
            <a:pPr marL="228600" indent="-228600" defTabSz="914400" eaLnBrk="1" latinLnBrk="0" hangingPunct="1"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en-US" sz="2400" dirty="0"/>
              <a:t>Misclassification of employees as independent contractors – a common problem of evasion</a:t>
            </a:r>
          </a:p>
          <a:p>
            <a:pPr marL="228600" indent="-228600" defTabSz="914400" eaLnBrk="1" latinLnBrk="0" hangingPunct="1"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en-US" sz="2400" dirty="0"/>
              <a:t>When misclassified employees sue, they are entitled to back wages and other employee benefits</a:t>
            </a:r>
          </a:p>
          <a:p>
            <a:pPr marL="228600" indent="-228600" defTabSz="914400" eaLnBrk="1" latinLnBrk="0" hangingPunct="1"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en-US" sz="2400" dirty="0"/>
              <a:t>Employers often argue that they paid a higher amount on the assumption that this is an independent contractor</a:t>
            </a:r>
          </a:p>
          <a:p>
            <a:pPr marL="228600" indent="-228600" defTabSz="914400" eaLnBrk="1" latinLnBrk="0" hangingPunct="1"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en-US" sz="2400" dirty="0"/>
              <a:t>Assuming that this is true, should they be allowed to deduct the “extra” payment from the back payments (offset against them)?</a:t>
            </a:r>
          </a:p>
          <a:p>
            <a:pPr marL="228600" indent="-228600" defTabSz="914400" eaLnBrk="1" latinLnBrk="0" hangingPunct="1"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en-US" sz="2400" dirty="0"/>
              <a:t>An ongoing debate/disagreement on the National </a:t>
            </a:r>
            <a:r>
              <a:rPr lang="en-US" sz="2400" dirty="0" err="1"/>
              <a:t>Labour</a:t>
            </a:r>
            <a:r>
              <a:rPr lang="en-US" sz="2400" dirty="0"/>
              <a:t> Court</a:t>
            </a:r>
          </a:p>
          <a:p>
            <a:pPr marL="228600" indent="-228600" defTabSz="914400" eaLnBrk="1" latinLnBrk="0" hangingPunct="1"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en-US" sz="2400" dirty="0"/>
              <a:t>The view against such offsetting relies mainly on the need to deter misclassification – an important consideration 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A31AF1C1-25D3-4B7C-B4B2-5CEA3A30F97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D3459C1-BC85-2248-A2BD-758E58EA01C0}" type="slidenum">
              <a:rPr lang="en-US" smtClean="0"/>
              <a:t>12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6731137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build="p"/>
    </p:bld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16F564A-1575-5B4A-95AD-88B94265E22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653363" y="221924"/>
            <a:ext cx="9367203" cy="1188720"/>
          </a:xfrm>
        </p:spPr>
        <p:txBody>
          <a:bodyPr>
            <a:normAutofit/>
          </a:bodyPr>
          <a:lstStyle/>
          <a:p>
            <a:r>
              <a:rPr lang="en-US" dirty="0"/>
              <a:t>Remedies</a:t>
            </a:r>
          </a:p>
        </p:txBody>
      </p:sp>
      <p:sp>
        <p:nvSpPr>
          <p:cNvPr id="8" name="Freeform: Shape 7">
            <a:extLst>
              <a:ext uri="{FF2B5EF4-FFF2-40B4-BE49-F238E27FC236}">
                <a16:creationId xmlns:a16="http://schemas.microsoft.com/office/drawing/2014/main" id="{7CB4857B-ED7C-444D-9F04-2F885114A1C2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1" y="0"/>
            <a:ext cx="1764099" cy="1558212"/>
          </a:xfrm>
          <a:custGeom>
            <a:avLst/>
            <a:gdLst>
              <a:gd name="connsiteX0" fmla="*/ 0 w 1764099"/>
              <a:gd name="connsiteY0" fmla="*/ 0 h 1558212"/>
              <a:gd name="connsiteX1" fmla="*/ 1764099 w 1764099"/>
              <a:gd name="connsiteY1" fmla="*/ 0 h 1558212"/>
              <a:gd name="connsiteX2" fmla="*/ 1042087 w 1764099"/>
              <a:gd name="connsiteY2" fmla="*/ 1558212 h 1558212"/>
              <a:gd name="connsiteX3" fmla="*/ 0 w 1764099"/>
              <a:gd name="connsiteY3" fmla="*/ 1558212 h 155821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1764099" h="1558212">
                <a:moveTo>
                  <a:pt x="0" y="0"/>
                </a:moveTo>
                <a:lnTo>
                  <a:pt x="1764099" y="0"/>
                </a:lnTo>
                <a:lnTo>
                  <a:pt x="1042087" y="1558212"/>
                </a:lnTo>
                <a:lnTo>
                  <a:pt x="0" y="1558212"/>
                </a:lnTo>
                <a:close/>
              </a:path>
            </a:pathLst>
          </a:custGeom>
          <a:solidFill>
            <a:schemeClr val="accent4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10" name="Freeform: Shape 9">
            <a:extLst>
              <a:ext uri="{FF2B5EF4-FFF2-40B4-BE49-F238E27FC236}">
                <a16:creationId xmlns:a16="http://schemas.microsoft.com/office/drawing/2014/main" id="{D18046FB-44EA-4FD8-A585-EA09A319B2D0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1" y="1691640"/>
            <a:ext cx="12191999" cy="5166360"/>
          </a:xfrm>
          <a:custGeom>
            <a:avLst/>
            <a:gdLst>
              <a:gd name="connsiteX0" fmla="*/ 0 w 12191999"/>
              <a:gd name="connsiteY0" fmla="*/ 0 h 5166360"/>
              <a:gd name="connsiteX1" fmla="*/ 1822388 w 12191999"/>
              <a:gd name="connsiteY1" fmla="*/ 0 h 5166360"/>
              <a:gd name="connsiteX2" fmla="*/ 6468290 w 12191999"/>
              <a:gd name="connsiteY2" fmla="*/ 0 h 5166360"/>
              <a:gd name="connsiteX3" fmla="*/ 7796394 w 12191999"/>
              <a:gd name="connsiteY3" fmla="*/ 0 h 5166360"/>
              <a:gd name="connsiteX4" fmla="*/ 8376834 w 12191999"/>
              <a:gd name="connsiteY4" fmla="*/ 0 h 5166360"/>
              <a:gd name="connsiteX5" fmla="*/ 9704938 w 12191999"/>
              <a:gd name="connsiteY5" fmla="*/ 0 h 5166360"/>
              <a:gd name="connsiteX6" fmla="*/ 9704938 w 12191999"/>
              <a:gd name="connsiteY6" fmla="*/ 2 h 5166360"/>
              <a:gd name="connsiteX7" fmla="*/ 10283456 w 12191999"/>
              <a:gd name="connsiteY7" fmla="*/ 2 h 5166360"/>
              <a:gd name="connsiteX8" fmla="*/ 10863897 w 12191999"/>
              <a:gd name="connsiteY8" fmla="*/ 2 h 5166360"/>
              <a:gd name="connsiteX9" fmla="*/ 12191999 w 12191999"/>
              <a:gd name="connsiteY9" fmla="*/ 2 h 5166360"/>
              <a:gd name="connsiteX10" fmla="*/ 12191999 w 12191999"/>
              <a:gd name="connsiteY10" fmla="*/ 5166360 h 5166360"/>
              <a:gd name="connsiteX11" fmla="*/ 0 w 12191999"/>
              <a:gd name="connsiteY11" fmla="*/ 5166360 h 5166360"/>
              <a:gd name="connsiteX12" fmla="*/ 0 w 12191999"/>
              <a:gd name="connsiteY12" fmla="*/ 2604436 h 5166360"/>
              <a:gd name="connsiteX13" fmla="*/ 862341 w 12191999"/>
              <a:gd name="connsiteY13" fmla="*/ 743371 h 5166360"/>
              <a:gd name="connsiteX14" fmla="*/ 0 w 12191999"/>
              <a:gd name="connsiteY14" fmla="*/ 743371 h 5166360"/>
              <a:gd name="connsiteX15" fmla="*/ 0 w 12191999"/>
              <a:gd name="connsiteY15" fmla="*/ 742508 h 5166360"/>
              <a:gd name="connsiteX16" fmla="*/ 92826 w 12191999"/>
              <a:gd name="connsiteY16" fmla="*/ 742508 h 5166360"/>
              <a:gd name="connsiteX17" fmla="*/ 406486 w 12191999"/>
              <a:gd name="connsiteY17" fmla="*/ 742508 h 5166360"/>
              <a:gd name="connsiteX18" fmla="*/ 406486 w 12191999"/>
              <a:gd name="connsiteY18" fmla="*/ 742507 h 5166360"/>
              <a:gd name="connsiteX19" fmla="*/ 862741 w 12191999"/>
              <a:gd name="connsiteY19" fmla="*/ 742507 h 5166360"/>
              <a:gd name="connsiteX20" fmla="*/ 1206388 w 12191999"/>
              <a:gd name="connsiteY20" fmla="*/ 864 h 5166360"/>
              <a:gd name="connsiteX21" fmla="*/ 748500 w 12191999"/>
              <a:gd name="connsiteY21" fmla="*/ 864 h 5166360"/>
              <a:gd name="connsiteX22" fmla="*/ 0 w 12191999"/>
              <a:gd name="connsiteY22" fmla="*/ 864 h 516636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</a:cxnLst>
            <a:rect l="l" t="t" r="r" b="b"/>
            <a:pathLst>
              <a:path w="12191999" h="5166360">
                <a:moveTo>
                  <a:pt x="0" y="0"/>
                </a:moveTo>
                <a:lnTo>
                  <a:pt x="1822388" y="0"/>
                </a:lnTo>
                <a:lnTo>
                  <a:pt x="6468290" y="0"/>
                </a:lnTo>
                <a:lnTo>
                  <a:pt x="7796394" y="0"/>
                </a:lnTo>
                <a:lnTo>
                  <a:pt x="8376834" y="0"/>
                </a:lnTo>
                <a:lnTo>
                  <a:pt x="9704938" y="0"/>
                </a:lnTo>
                <a:lnTo>
                  <a:pt x="9704938" y="2"/>
                </a:lnTo>
                <a:lnTo>
                  <a:pt x="10283456" y="2"/>
                </a:lnTo>
                <a:lnTo>
                  <a:pt x="10863897" y="2"/>
                </a:lnTo>
                <a:lnTo>
                  <a:pt x="12191999" y="2"/>
                </a:lnTo>
                <a:lnTo>
                  <a:pt x="12191999" y="5166360"/>
                </a:lnTo>
                <a:lnTo>
                  <a:pt x="0" y="5166360"/>
                </a:lnTo>
                <a:lnTo>
                  <a:pt x="0" y="2604436"/>
                </a:lnTo>
                <a:lnTo>
                  <a:pt x="862341" y="743371"/>
                </a:lnTo>
                <a:lnTo>
                  <a:pt x="0" y="743371"/>
                </a:lnTo>
                <a:lnTo>
                  <a:pt x="0" y="742508"/>
                </a:lnTo>
                <a:lnTo>
                  <a:pt x="92826" y="742508"/>
                </a:lnTo>
                <a:lnTo>
                  <a:pt x="406486" y="742508"/>
                </a:lnTo>
                <a:lnTo>
                  <a:pt x="406486" y="742507"/>
                </a:lnTo>
                <a:lnTo>
                  <a:pt x="862741" y="742507"/>
                </a:lnTo>
                <a:lnTo>
                  <a:pt x="1206388" y="864"/>
                </a:lnTo>
                <a:lnTo>
                  <a:pt x="748500" y="864"/>
                </a:lnTo>
                <a:lnTo>
                  <a:pt x="0" y="864"/>
                </a:lnTo>
                <a:close/>
              </a:path>
            </a:pathLst>
          </a:custGeom>
          <a:solidFill>
            <a:srgbClr val="A6A6A6">
              <a:alpha val="49804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12" name="Freeform: Shape 11">
            <a:extLst>
              <a:ext uri="{FF2B5EF4-FFF2-40B4-BE49-F238E27FC236}">
                <a16:creationId xmlns:a16="http://schemas.microsoft.com/office/drawing/2014/main" id="{479F5F2B-8B58-4140-AE6A-51F6C67B18D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1691641"/>
            <a:ext cx="971654" cy="2096979"/>
          </a:xfrm>
          <a:custGeom>
            <a:avLst/>
            <a:gdLst>
              <a:gd name="connsiteX0" fmla="*/ 0 w 971654"/>
              <a:gd name="connsiteY0" fmla="*/ 0 h 2096979"/>
              <a:gd name="connsiteX1" fmla="*/ 971654 w 971654"/>
              <a:gd name="connsiteY1" fmla="*/ 0 h 2096979"/>
              <a:gd name="connsiteX2" fmla="*/ 0 w 971654"/>
              <a:gd name="connsiteY2" fmla="*/ 2096979 h 2096979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</a:cxnLst>
            <a:rect l="l" t="t" r="r" b="b"/>
            <a:pathLst>
              <a:path w="971654" h="2096979">
                <a:moveTo>
                  <a:pt x="0" y="0"/>
                </a:moveTo>
                <a:lnTo>
                  <a:pt x="971654" y="0"/>
                </a:lnTo>
                <a:lnTo>
                  <a:pt x="0" y="2096979"/>
                </a:lnTo>
                <a:close/>
              </a:path>
            </a:pathLst>
          </a:custGeom>
          <a:solidFill>
            <a:srgbClr val="40404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2BC26AAB-6752-6E46-B684-3F5108170A1E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653363" y="2176272"/>
            <a:ext cx="9367204" cy="4041648"/>
          </a:xfrm>
        </p:spPr>
        <p:txBody>
          <a:bodyPr anchor="t">
            <a:normAutofit/>
          </a:bodyPr>
          <a:lstStyle/>
          <a:p>
            <a:pPr marL="228600" indent="-228600" defTabSz="914400" eaLnBrk="1" latinLnBrk="0" hangingPunct="1"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en-US" sz="2400" dirty="0"/>
              <a:t>A second example related to remedies: the use of punitive damages</a:t>
            </a:r>
          </a:p>
          <a:p>
            <a:pPr marL="228600" indent="-228600" defTabSz="914400" eaLnBrk="1" latinLnBrk="0" hangingPunct="1"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en-US" sz="2400" dirty="0"/>
              <a:t>Creates deterrence, at least if well-publicized</a:t>
            </a:r>
          </a:p>
          <a:p>
            <a:pPr marL="228600" indent="-228600" defTabSz="914400" eaLnBrk="1" latinLnBrk="0" hangingPunct="1"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en-US" sz="2400" dirty="0"/>
              <a:t>Sends a message to employers and the legal community about the importance of some rights and the severity of their violation</a:t>
            </a:r>
          </a:p>
          <a:p>
            <a:r>
              <a:rPr lang="en-US" sz="2400" dirty="0"/>
              <a:t>Even within economic analysis, justified in situations of under-deterrence; calculation should include not only individual harms but societal harms as well (Catherine Sharkey)  </a:t>
            </a:r>
          </a:p>
          <a:p>
            <a:r>
              <a:rPr lang="en-US" sz="2400" dirty="0"/>
              <a:t>Barriers to bring a case to court, and patterns of repeated violations – both common in the </a:t>
            </a:r>
            <a:r>
              <a:rPr lang="en-US" sz="2400" dirty="0" err="1"/>
              <a:t>labour</a:t>
            </a:r>
            <a:r>
              <a:rPr lang="en-US" sz="2400" dirty="0"/>
              <a:t> law context, and both lead to under-deterrence, justifying punitive damages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925689AB-BE0C-4CAE-9E71-5EAFB72D7C4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D3459C1-BC85-2248-A2BD-758E58EA01C0}" type="slidenum">
              <a:rPr lang="en-US" smtClean="0"/>
              <a:t>13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7340287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build="p"/>
    </p:bld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FB403B5-40C0-0849-AFFF-A2BCAE4D412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653363" y="273294"/>
            <a:ext cx="9367203" cy="1188720"/>
          </a:xfrm>
        </p:spPr>
        <p:txBody>
          <a:bodyPr>
            <a:normAutofit/>
          </a:bodyPr>
          <a:lstStyle/>
          <a:p>
            <a:r>
              <a:rPr lang="en-US" dirty="0"/>
              <a:t>Conclusion</a:t>
            </a:r>
          </a:p>
        </p:txBody>
      </p:sp>
      <p:sp>
        <p:nvSpPr>
          <p:cNvPr id="8" name="Freeform: Shape 7">
            <a:extLst>
              <a:ext uri="{FF2B5EF4-FFF2-40B4-BE49-F238E27FC236}">
                <a16:creationId xmlns:a16="http://schemas.microsoft.com/office/drawing/2014/main" id="{7CB4857B-ED7C-444D-9F04-2F885114A1C2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1" y="0"/>
            <a:ext cx="1764099" cy="1558212"/>
          </a:xfrm>
          <a:custGeom>
            <a:avLst/>
            <a:gdLst>
              <a:gd name="connsiteX0" fmla="*/ 0 w 1764099"/>
              <a:gd name="connsiteY0" fmla="*/ 0 h 1558212"/>
              <a:gd name="connsiteX1" fmla="*/ 1764099 w 1764099"/>
              <a:gd name="connsiteY1" fmla="*/ 0 h 1558212"/>
              <a:gd name="connsiteX2" fmla="*/ 1042087 w 1764099"/>
              <a:gd name="connsiteY2" fmla="*/ 1558212 h 1558212"/>
              <a:gd name="connsiteX3" fmla="*/ 0 w 1764099"/>
              <a:gd name="connsiteY3" fmla="*/ 1558212 h 155821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1764099" h="1558212">
                <a:moveTo>
                  <a:pt x="0" y="0"/>
                </a:moveTo>
                <a:lnTo>
                  <a:pt x="1764099" y="0"/>
                </a:lnTo>
                <a:lnTo>
                  <a:pt x="1042087" y="1558212"/>
                </a:lnTo>
                <a:lnTo>
                  <a:pt x="0" y="1558212"/>
                </a:lnTo>
                <a:close/>
              </a:path>
            </a:pathLst>
          </a:custGeom>
          <a:solidFill>
            <a:schemeClr val="accent4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10" name="Freeform: Shape 9">
            <a:extLst>
              <a:ext uri="{FF2B5EF4-FFF2-40B4-BE49-F238E27FC236}">
                <a16:creationId xmlns:a16="http://schemas.microsoft.com/office/drawing/2014/main" id="{D18046FB-44EA-4FD8-A585-EA09A319B2D0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1" y="1691640"/>
            <a:ext cx="12191999" cy="5166360"/>
          </a:xfrm>
          <a:custGeom>
            <a:avLst/>
            <a:gdLst>
              <a:gd name="connsiteX0" fmla="*/ 0 w 12191999"/>
              <a:gd name="connsiteY0" fmla="*/ 0 h 5166360"/>
              <a:gd name="connsiteX1" fmla="*/ 1822388 w 12191999"/>
              <a:gd name="connsiteY1" fmla="*/ 0 h 5166360"/>
              <a:gd name="connsiteX2" fmla="*/ 6468290 w 12191999"/>
              <a:gd name="connsiteY2" fmla="*/ 0 h 5166360"/>
              <a:gd name="connsiteX3" fmla="*/ 7796394 w 12191999"/>
              <a:gd name="connsiteY3" fmla="*/ 0 h 5166360"/>
              <a:gd name="connsiteX4" fmla="*/ 8376834 w 12191999"/>
              <a:gd name="connsiteY4" fmla="*/ 0 h 5166360"/>
              <a:gd name="connsiteX5" fmla="*/ 9704938 w 12191999"/>
              <a:gd name="connsiteY5" fmla="*/ 0 h 5166360"/>
              <a:gd name="connsiteX6" fmla="*/ 9704938 w 12191999"/>
              <a:gd name="connsiteY6" fmla="*/ 2 h 5166360"/>
              <a:gd name="connsiteX7" fmla="*/ 10283456 w 12191999"/>
              <a:gd name="connsiteY7" fmla="*/ 2 h 5166360"/>
              <a:gd name="connsiteX8" fmla="*/ 10863897 w 12191999"/>
              <a:gd name="connsiteY8" fmla="*/ 2 h 5166360"/>
              <a:gd name="connsiteX9" fmla="*/ 12191999 w 12191999"/>
              <a:gd name="connsiteY9" fmla="*/ 2 h 5166360"/>
              <a:gd name="connsiteX10" fmla="*/ 12191999 w 12191999"/>
              <a:gd name="connsiteY10" fmla="*/ 5166360 h 5166360"/>
              <a:gd name="connsiteX11" fmla="*/ 0 w 12191999"/>
              <a:gd name="connsiteY11" fmla="*/ 5166360 h 5166360"/>
              <a:gd name="connsiteX12" fmla="*/ 0 w 12191999"/>
              <a:gd name="connsiteY12" fmla="*/ 2604436 h 5166360"/>
              <a:gd name="connsiteX13" fmla="*/ 862341 w 12191999"/>
              <a:gd name="connsiteY13" fmla="*/ 743371 h 5166360"/>
              <a:gd name="connsiteX14" fmla="*/ 0 w 12191999"/>
              <a:gd name="connsiteY14" fmla="*/ 743371 h 5166360"/>
              <a:gd name="connsiteX15" fmla="*/ 0 w 12191999"/>
              <a:gd name="connsiteY15" fmla="*/ 742508 h 5166360"/>
              <a:gd name="connsiteX16" fmla="*/ 92826 w 12191999"/>
              <a:gd name="connsiteY16" fmla="*/ 742508 h 5166360"/>
              <a:gd name="connsiteX17" fmla="*/ 406486 w 12191999"/>
              <a:gd name="connsiteY17" fmla="*/ 742508 h 5166360"/>
              <a:gd name="connsiteX18" fmla="*/ 406486 w 12191999"/>
              <a:gd name="connsiteY18" fmla="*/ 742507 h 5166360"/>
              <a:gd name="connsiteX19" fmla="*/ 862741 w 12191999"/>
              <a:gd name="connsiteY19" fmla="*/ 742507 h 5166360"/>
              <a:gd name="connsiteX20" fmla="*/ 1206388 w 12191999"/>
              <a:gd name="connsiteY20" fmla="*/ 864 h 5166360"/>
              <a:gd name="connsiteX21" fmla="*/ 748500 w 12191999"/>
              <a:gd name="connsiteY21" fmla="*/ 864 h 5166360"/>
              <a:gd name="connsiteX22" fmla="*/ 0 w 12191999"/>
              <a:gd name="connsiteY22" fmla="*/ 864 h 516636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</a:cxnLst>
            <a:rect l="l" t="t" r="r" b="b"/>
            <a:pathLst>
              <a:path w="12191999" h="5166360">
                <a:moveTo>
                  <a:pt x="0" y="0"/>
                </a:moveTo>
                <a:lnTo>
                  <a:pt x="1822388" y="0"/>
                </a:lnTo>
                <a:lnTo>
                  <a:pt x="6468290" y="0"/>
                </a:lnTo>
                <a:lnTo>
                  <a:pt x="7796394" y="0"/>
                </a:lnTo>
                <a:lnTo>
                  <a:pt x="8376834" y="0"/>
                </a:lnTo>
                <a:lnTo>
                  <a:pt x="9704938" y="0"/>
                </a:lnTo>
                <a:lnTo>
                  <a:pt x="9704938" y="2"/>
                </a:lnTo>
                <a:lnTo>
                  <a:pt x="10283456" y="2"/>
                </a:lnTo>
                <a:lnTo>
                  <a:pt x="10863897" y="2"/>
                </a:lnTo>
                <a:lnTo>
                  <a:pt x="12191999" y="2"/>
                </a:lnTo>
                <a:lnTo>
                  <a:pt x="12191999" y="5166360"/>
                </a:lnTo>
                <a:lnTo>
                  <a:pt x="0" y="5166360"/>
                </a:lnTo>
                <a:lnTo>
                  <a:pt x="0" y="2604436"/>
                </a:lnTo>
                <a:lnTo>
                  <a:pt x="862341" y="743371"/>
                </a:lnTo>
                <a:lnTo>
                  <a:pt x="0" y="743371"/>
                </a:lnTo>
                <a:lnTo>
                  <a:pt x="0" y="742508"/>
                </a:lnTo>
                <a:lnTo>
                  <a:pt x="92826" y="742508"/>
                </a:lnTo>
                <a:lnTo>
                  <a:pt x="406486" y="742508"/>
                </a:lnTo>
                <a:lnTo>
                  <a:pt x="406486" y="742507"/>
                </a:lnTo>
                <a:lnTo>
                  <a:pt x="862741" y="742507"/>
                </a:lnTo>
                <a:lnTo>
                  <a:pt x="1206388" y="864"/>
                </a:lnTo>
                <a:lnTo>
                  <a:pt x="748500" y="864"/>
                </a:lnTo>
                <a:lnTo>
                  <a:pt x="0" y="864"/>
                </a:lnTo>
                <a:close/>
              </a:path>
            </a:pathLst>
          </a:custGeom>
          <a:solidFill>
            <a:srgbClr val="A6A6A6">
              <a:alpha val="49804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12" name="Freeform: Shape 11">
            <a:extLst>
              <a:ext uri="{FF2B5EF4-FFF2-40B4-BE49-F238E27FC236}">
                <a16:creationId xmlns:a16="http://schemas.microsoft.com/office/drawing/2014/main" id="{479F5F2B-8B58-4140-AE6A-51F6C67B18D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1691641"/>
            <a:ext cx="971654" cy="2096979"/>
          </a:xfrm>
          <a:custGeom>
            <a:avLst/>
            <a:gdLst>
              <a:gd name="connsiteX0" fmla="*/ 0 w 971654"/>
              <a:gd name="connsiteY0" fmla="*/ 0 h 2096979"/>
              <a:gd name="connsiteX1" fmla="*/ 971654 w 971654"/>
              <a:gd name="connsiteY1" fmla="*/ 0 h 2096979"/>
              <a:gd name="connsiteX2" fmla="*/ 0 w 971654"/>
              <a:gd name="connsiteY2" fmla="*/ 2096979 h 2096979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</a:cxnLst>
            <a:rect l="l" t="t" r="r" b="b"/>
            <a:pathLst>
              <a:path w="971654" h="2096979">
                <a:moveTo>
                  <a:pt x="0" y="0"/>
                </a:moveTo>
                <a:lnTo>
                  <a:pt x="971654" y="0"/>
                </a:lnTo>
                <a:lnTo>
                  <a:pt x="0" y="2096979"/>
                </a:lnTo>
                <a:close/>
              </a:path>
            </a:pathLst>
          </a:custGeom>
          <a:solidFill>
            <a:srgbClr val="40404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6424E142-1E1F-B24C-8E55-3A1EAA47840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653363" y="2176272"/>
            <a:ext cx="9367204" cy="4041648"/>
          </a:xfrm>
        </p:spPr>
        <p:txBody>
          <a:bodyPr anchor="t">
            <a:normAutofit/>
          </a:bodyPr>
          <a:lstStyle/>
          <a:p>
            <a:r>
              <a:rPr lang="en-US" sz="2400" dirty="0"/>
              <a:t>Courts should take into account the need to improve compliance with </a:t>
            </a:r>
            <a:r>
              <a:rPr lang="en-US" sz="2400" dirty="0" err="1"/>
              <a:t>labour</a:t>
            </a:r>
            <a:r>
              <a:rPr lang="en-US" sz="2400" dirty="0"/>
              <a:t> laws – beyond considerations of the concrete case</a:t>
            </a:r>
          </a:p>
          <a:p>
            <a:r>
              <a:rPr lang="en-US" sz="2400" dirty="0"/>
              <a:t>We brought several examples for contexts and ways in which this can be done: methods to raise awareness to the law; deriving rules from a standard; placing liability of clients for contractors’ violations; and the choice of remedies </a:t>
            </a:r>
          </a:p>
          <a:p>
            <a:r>
              <a:rPr lang="en-US" sz="2400" dirty="0"/>
              <a:t>Courts should take into account the theories of deterrence, behavioral ethics, and the expressive function of the law which help explain why employers often fail to comply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7E357537-C917-4FD5-BF13-4841C9A71AC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D3459C1-BC85-2248-A2BD-758E58EA01C0}" type="slidenum">
              <a:rPr lang="en-US" smtClean="0"/>
              <a:t>14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8174695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build="p"/>
    </p:bld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500</TotalTime>
  <Words>1325</Words>
  <Application>Microsoft Macintosh PowerPoint</Application>
  <PresentationFormat>Widescreen</PresentationFormat>
  <Paragraphs>100</Paragraphs>
  <Slides>14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14</vt:i4>
      </vt:variant>
    </vt:vector>
  </HeadingPairs>
  <TitlesOfParts>
    <vt:vector size="18" baseType="lpstr">
      <vt:lpstr>Arial</vt:lpstr>
      <vt:lpstr>Calibri</vt:lpstr>
      <vt:lpstr>Calibri Light</vt:lpstr>
      <vt:lpstr>Office Theme</vt:lpstr>
      <vt:lpstr>  Improving Compliance with Labor Laws: The Role of Courts   </vt:lpstr>
      <vt:lpstr>Introduction </vt:lpstr>
      <vt:lpstr>Shaping the Law to Induce Compliance</vt:lpstr>
      <vt:lpstr>Compliance Theories</vt:lpstr>
      <vt:lpstr>Compliance Theories</vt:lpstr>
      <vt:lpstr>Raising Awareness About the Law</vt:lpstr>
      <vt:lpstr>Raising Awareness About the Law</vt:lpstr>
      <vt:lpstr>Balancing Ambiguity and Specificity </vt:lpstr>
      <vt:lpstr>Balancing Ambiguity and Specificity </vt:lpstr>
      <vt:lpstr>Third Party Liability </vt:lpstr>
      <vt:lpstr>Third Party Liability </vt:lpstr>
      <vt:lpstr>Remedies</vt:lpstr>
      <vt:lpstr>Remedies</vt:lpstr>
      <vt:lpstr>Conclusion</vt:lpstr>
    </vt:vector>
  </TitlesOfParts>
  <LinksUpToDate>false</LinksUpToDate>
  <SharedDoc>false</SharedDoc>
  <HyperlinksChanged>false</HyperlinksChanged>
  <AppVersion>16.0016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  Improving Compliance with Labor Laws: The Role of Courts   </dc:title>
  <dc:creator>Admin</dc:creator>
  <cp:lastModifiedBy>Guy Davidov</cp:lastModifiedBy>
  <cp:revision>7</cp:revision>
  <dcterms:created xsi:type="dcterms:W3CDTF">2020-09-12T11:33:42Z</dcterms:created>
  <dcterms:modified xsi:type="dcterms:W3CDTF">2020-09-13T11:08:49Z</dcterms:modified>
</cp:coreProperties>
</file>